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3" r:id="rId6"/>
    <p:sldId id="264" r:id="rId7"/>
    <p:sldId id="265" r:id="rId8"/>
    <p:sldId id="348" r:id="rId9"/>
    <p:sldId id="331" r:id="rId10"/>
    <p:sldId id="332" r:id="rId11"/>
    <p:sldId id="333" r:id="rId12"/>
    <p:sldId id="334" r:id="rId13"/>
    <p:sldId id="335" r:id="rId14"/>
    <p:sldId id="338" r:id="rId15"/>
    <p:sldId id="340" r:id="rId16"/>
    <p:sldId id="336" r:id="rId17"/>
    <p:sldId id="341" r:id="rId18"/>
    <p:sldId id="343" r:id="rId19"/>
    <p:sldId id="344" r:id="rId20"/>
    <p:sldId id="345" r:id="rId21"/>
    <p:sldId id="346" r:id="rId22"/>
    <p:sldId id="347" r:id="rId23"/>
    <p:sldId id="271" r:id="rId24"/>
    <p:sldId id="337" r:id="rId25"/>
    <p:sldId id="330" r:id="rId26"/>
    <p:sldId id="273" r:id="rId27"/>
  </p:sldIdLst>
  <p:sldSz cx="9144000" cy="6858000" type="screen4x3"/>
  <p:notesSz cx="6802438" cy="9934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1681" autoAdjust="0"/>
  </p:normalViewPr>
  <p:slideViewPr>
    <p:cSldViewPr>
      <p:cViewPr>
        <p:scale>
          <a:sx n="100" d="100"/>
          <a:sy n="100" d="100"/>
        </p:scale>
        <p:origin x="498" y="324"/>
      </p:cViewPr>
      <p:guideLst>
        <p:guide orient="horz" pos="2160"/>
        <p:guide pos="2880"/>
      </p:guideLst>
    </p:cSldViewPr>
  </p:slideViewPr>
  <p:outlineViewPr>
    <p:cViewPr>
      <p:scale>
        <a:sx n="33" d="100"/>
        <a:sy n="33" d="100"/>
      </p:scale>
      <p:origin x="0" y="3294"/>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7723" cy="4967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3141" y="0"/>
            <a:ext cx="2947723" cy="496729"/>
          </a:xfrm>
          <a:prstGeom prst="rect">
            <a:avLst/>
          </a:prstGeom>
        </p:spPr>
        <p:txBody>
          <a:bodyPr vert="horz" lIns="91440" tIns="45720" rIns="91440" bIns="45720" rtlCol="0"/>
          <a:lstStyle>
            <a:lvl1pPr algn="r">
              <a:defRPr sz="1200"/>
            </a:lvl1pPr>
          </a:lstStyle>
          <a:p>
            <a:fld id="{D2AA82A4-372E-4670-AF08-BDE1080A4074}" type="datetimeFigureOut">
              <a:rPr lang="en-GB" smtClean="0"/>
              <a:t>12/03/2013</a:t>
            </a:fld>
            <a:endParaRPr lang="en-GB"/>
          </a:p>
        </p:txBody>
      </p:sp>
      <p:sp>
        <p:nvSpPr>
          <p:cNvPr id="4" name="Slide Image Placeholder 3"/>
          <p:cNvSpPr>
            <a:spLocks noGrp="1" noRot="1" noChangeAspect="1"/>
          </p:cNvSpPr>
          <p:nvPr>
            <p:ph type="sldImg" idx="2"/>
          </p:nvPr>
        </p:nvSpPr>
        <p:spPr>
          <a:xfrm>
            <a:off x="917575" y="744538"/>
            <a:ext cx="4967288" cy="37258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244" y="4718923"/>
            <a:ext cx="5441950" cy="4470559"/>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6122"/>
            <a:ext cx="2947723" cy="496729"/>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3141" y="9436122"/>
            <a:ext cx="2947723" cy="496729"/>
          </a:xfrm>
          <a:prstGeom prst="rect">
            <a:avLst/>
          </a:prstGeom>
        </p:spPr>
        <p:txBody>
          <a:bodyPr vert="horz" lIns="91440" tIns="45720" rIns="91440" bIns="45720" rtlCol="0" anchor="b"/>
          <a:lstStyle>
            <a:lvl1pPr algn="r">
              <a:defRPr sz="1200"/>
            </a:lvl1pPr>
          </a:lstStyle>
          <a:p>
            <a:fld id="{C062A4B5-74C4-4DB4-8EC4-85F8EF61A9E1}" type="slidenum">
              <a:rPr lang="en-GB" smtClean="0"/>
              <a:t>‹#›</a:t>
            </a:fld>
            <a:endParaRPr lang="en-GB"/>
          </a:p>
        </p:txBody>
      </p:sp>
    </p:spTree>
    <p:extLst>
      <p:ext uri="{BB962C8B-B14F-4D97-AF65-F5344CB8AC3E}">
        <p14:creationId xmlns:p14="http://schemas.microsoft.com/office/powerpoint/2010/main" val="31643441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1</a:t>
            </a:fld>
            <a:endParaRPr lang="en-GB"/>
          </a:p>
        </p:txBody>
      </p:sp>
    </p:spTree>
    <p:extLst>
      <p:ext uri="{BB962C8B-B14F-4D97-AF65-F5344CB8AC3E}">
        <p14:creationId xmlns:p14="http://schemas.microsoft.com/office/powerpoint/2010/main" val="2393100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23</a:t>
            </a:fld>
            <a:endParaRPr lang="en-GB"/>
          </a:p>
        </p:txBody>
      </p:sp>
    </p:spTree>
    <p:extLst>
      <p:ext uri="{BB962C8B-B14F-4D97-AF65-F5344CB8AC3E}">
        <p14:creationId xmlns:p14="http://schemas.microsoft.com/office/powerpoint/2010/main" val="1292990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25</a:t>
            </a:fld>
            <a:endParaRPr lang="en-GB"/>
          </a:p>
        </p:txBody>
      </p:sp>
    </p:spTree>
    <p:extLst>
      <p:ext uri="{BB962C8B-B14F-4D97-AF65-F5344CB8AC3E}">
        <p14:creationId xmlns:p14="http://schemas.microsoft.com/office/powerpoint/2010/main" val="1304083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062A4B5-74C4-4DB4-8EC4-85F8EF61A9E1}" type="slidenum">
              <a:rPr lang="en-GB" smtClean="0"/>
              <a:t>26</a:t>
            </a:fld>
            <a:endParaRPr lang="en-GB"/>
          </a:p>
        </p:txBody>
      </p:sp>
    </p:spTree>
    <p:extLst>
      <p:ext uri="{BB962C8B-B14F-4D97-AF65-F5344CB8AC3E}">
        <p14:creationId xmlns:p14="http://schemas.microsoft.com/office/powerpoint/2010/main" val="2654255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2</a:t>
            </a:fld>
            <a:endParaRPr lang="en-GB" dirty="0"/>
          </a:p>
        </p:txBody>
      </p:sp>
    </p:spTree>
    <p:extLst>
      <p:ext uri="{BB962C8B-B14F-4D97-AF65-F5344CB8AC3E}">
        <p14:creationId xmlns:p14="http://schemas.microsoft.com/office/powerpoint/2010/main" val="1880378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360000">
              <a:spcBef>
                <a:spcPts val="0"/>
              </a:spcBef>
              <a:spcAft>
                <a:spcPts val="600"/>
              </a:spcAft>
            </a:pPr>
            <a:r>
              <a:rPr lang="en-GB" noProof="0" dirty="0" smtClean="0"/>
              <a:t>Design process requires</a:t>
            </a:r>
            <a:r>
              <a:rPr lang="en-GB" baseline="0" noProof="0" dirty="0" smtClean="0"/>
              <a:t> a great amount of human time and computational power. That is why it is advantageous to have some tools that can assist in design process. One of the tasks for such tool would be to minimize the time, required for an engineer to make specific improvements in the model and then analyse it. It can be done with help of design network approach. This means that engineer can focus on some narrow area or set of parameters and work with them letting the system to take care of all other.</a:t>
            </a:r>
          </a:p>
          <a:p>
            <a:pPr marL="0" marR="0" indent="360000" algn="l" defTabSz="914400" rtl="0" eaLnBrk="1" fontAlgn="auto" latinLnBrk="0" hangingPunct="1">
              <a:lnSpc>
                <a:spcPct val="100000"/>
              </a:lnSpc>
              <a:spcBef>
                <a:spcPts val="0"/>
              </a:spcBef>
              <a:spcAft>
                <a:spcPts val="600"/>
              </a:spcAft>
              <a:buClrTx/>
              <a:buSzTx/>
              <a:buFontTx/>
              <a:buNone/>
              <a:tabLst/>
              <a:defRPr/>
            </a:pPr>
            <a:r>
              <a:rPr lang="en-US" baseline="0" noProof="0" dirty="0" smtClean="0"/>
              <a:t>Another demand to such system is a high level of flexibility. </a:t>
            </a:r>
            <a:r>
              <a:rPr lang="en-GB" sz="1200" dirty="0" smtClean="0"/>
              <a:t>Even if an engineer needs to cover only one field of possible applications of this system (for example internal combustion engines), one still needs the high level of flexibility, because standard components and structure of the engine are changing and in five or ten years fixed design templates will not be able to describe new models and structures.</a:t>
            </a:r>
          </a:p>
          <a:p>
            <a:pPr marL="0" indent="361950" algn="just">
              <a:spcBef>
                <a:spcPts val="0"/>
              </a:spcBef>
            </a:pPr>
            <a:r>
              <a:rPr lang="en-GB" sz="1200" dirty="0" smtClean="0"/>
              <a:t>In addition, one of the most difficult moments in concept design is the starting point. If there would be some examples of previously created components, parts or assemblies, carefully stored in knowledge database, then designer could take one of them and use it as a starting point for his or her own concept. </a:t>
            </a:r>
          </a:p>
          <a:p>
            <a:pPr marL="0" indent="361950" algn="just">
              <a:spcBef>
                <a:spcPts val="0"/>
              </a:spcBef>
            </a:pPr>
            <a:r>
              <a:rPr lang="en-GB" sz="1200" dirty="0" smtClean="0"/>
              <a:t>System that aims to assist in design process should be able to store these examples with all geometrical parameters and their description in knowledge database.</a:t>
            </a:r>
          </a:p>
        </p:txBody>
      </p:sp>
      <p:sp>
        <p:nvSpPr>
          <p:cNvPr id="4" name="Slide Number Placeholder 3"/>
          <p:cNvSpPr>
            <a:spLocks noGrp="1"/>
          </p:cNvSpPr>
          <p:nvPr>
            <p:ph type="sldNum" sz="quarter" idx="10"/>
          </p:nvPr>
        </p:nvSpPr>
        <p:spPr/>
        <p:txBody>
          <a:bodyPr/>
          <a:lstStyle/>
          <a:p>
            <a:fld id="{C062A4B5-74C4-4DB4-8EC4-85F8EF61A9E1}" type="slidenum">
              <a:rPr lang="en-GB" smtClean="0"/>
              <a:t>3</a:t>
            </a:fld>
            <a:endParaRPr lang="en-GB" dirty="0"/>
          </a:p>
        </p:txBody>
      </p:sp>
    </p:spTree>
    <p:extLst>
      <p:ext uri="{BB962C8B-B14F-4D97-AF65-F5344CB8AC3E}">
        <p14:creationId xmlns:p14="http://schemas.microsoft.com/office/powerpoint/2010/main" val="35735187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is knowledge database?</a:t>
            </a:r>
            <a:r>
              <a:rPr lang="en-US" baseline="0" dirty="0" smtClean="0"/>
              <a:t> Well, it is a storage for all knowledge, innovations and progress. All designs, successful or not, are stored in one place with all support information like CAD models, drawings or specifications, results of FEM and CFD calculations, may be some mathematical or physical models. Everything that is somehow related to current design task is stored right there, right where you expect it to be. If in ten years engineer or one of his/her followers will have a similar task, he/she will not have to start from scratch, everything that has already been done in this direction is stored and ready to be used.</a:t>
            </a:r>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4</a:t>
            </a:fld>
            <a:endParaRPr lang="en-GB" dirty="0"/>
          </a:p>
        </p:txBody>
      </p:sp>
    </p:spTree>
    <p:extLst>
      <p:ext uri="{BB962C8B-B14F-4D97-AF65-F5344CB8AC3E}">
        <p14:creationId xmlns:p14="http://schemas.microsoft.com/office/powerpoint/2010/main" val="2655587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model in DASY is represented as a tree of components. Each component has a set of parameters, structural requirements and files related to it. Each component can have subcomponents and subassemblies. If component has a subcomponent it becomes an assembly. All components are stored in the library and can be divided into classes. Each class also can have some parameters and requirements that will be common for all components of this class. The structure of components in the model is totally flexible. However, it is possible to specify some structural requirements for components and classes of components. For example, it is possible to say that engine component class will require engine block component class. In this structural requirement any component of Engine class will require one component from Engine Block class as its subcomponent. Also some additional parameters can be specified in these requirements. Structural requirements are a very powerful approach that allows one that is creating components to specify the structure of future assembly or subassembly be specifying required components. From the other side this is very flexible structure, because one can specify only component class that is required (engine block) and any component from this class will fit. Another degree of flexibility is that all requirements can be changed, removed or added and even if not, not all of them have to be satisfied.</a:t>
            </a:r>
            <a:endParaRPr lang="ru-RU"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5</a:t>
            </a:fld>
            <a:endParaRPr lang="en-GB"/>
          </a:p>
        </p:txBody>
      </p:sp>
    </p:spTree>
    <p:extLst>
      <p:ext uri="{BB962C8B-B14F-4D97-AF65-F5344CB8AC3E}">
        <p14:creationId xmlns:p14="http://schemas.microsoft.com/office/powerpoint/2010/main" val="2520445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any level of component or model, the computational, design or experimental methods are linked. The methods may be elaborated at different levels of physical profoundness. The deeper to the substance of phenomena description the method is extended to, the more data are usually called for as input parameters. E.g., the cranktrain may be described either by simple algebraic system of static and dynamic force balance (AE) or by differential algebraic equations with ordinary differential equations (DAE or ODE) involving the masses and stiffnesses (typically in some multi-body dynamics approach) or even by the partial differential equations (PDE) solved by, e.g., finite element methods (FME) for the coupled dynamics of a cranktrain and cylinder block/crankcase movement.</a:t>
            </a:r>
            <a:endParaRPr lang="ru-RU" dirty="0" smtClean="0"/>
          </a:p>
          <a:p>
            <a:r>
              <a:rPr lang="en-GB" dirty="0" smtClean="0"/>
              <a:t>Components are interconnected with parameters. The parameters network is common for each model so all parameters and dependencies between them basically form connections between components. Each parameter can be used as an input or output for some method.</a:t>
            </a:r>
            <a:endParaRPr lang="ru-RU"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6</a:t>
            </a:fld>
            <a:endParaRPr lang="en-GB"/>
          </a:p>
        </p:txBody>
      </p:sp>
    </p:spTree>
    <p:extLst>
      <p:ext uri="{BB962C8B-B14F-4D97-AF65-F5344CB8AC3E}">
        <p14:creationId xmlns:p14="http://schemas.microsoft.com/office/powerpoint/2010/main" val="1642633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When the model is composed from the components, all parameters from all components will form a design network. This network can consist of parameters, dependencies, constraints</a:t>
            </a:r>
            <a:r>
              <a:rPr lang="en-GB" baseline="0" dirty="0" smtClean="0"/>
              <a:t> and</a:t>
            </a:r>
            <a:r>
              <a:rPr lang="en-GB" dirty="0" smtClean="0"/>
              <a:t> requirements. </a:t>
            </a:r>
            <a:endParaRPr lang="ru-RU" dirty="0" smtClean="0"/>
          </a:p>
          <a:p>
            <a:r>
              <a:rPr lang="en-GB" dirty="0" smtClean="0"/>
              <a:t>Parameters are design variables. They can have different values, such as numbers from some range, or from predefined list. They also can be computed according to dependencies. Parameter values range is defined by constraints.</a:t>
            </a:r>
            <a:endParaRPr lang="ru-RU" dirty="0" smtClean="0"/>
          </a:p>
          <a:p>
            <a:r>
              <a:rPr lang="en-GB" dirty="0" smtClean="0"/>
              <a:t>Constraints are limitations for parameters values that can’t be violated. Requirements are the opposite – values of parameters that should be assigned. It is necessary to distinguish between requirements on this figure (required values for some parameters) and structural requirements in components (when component requires some other components as a subcomponent).</a:t>
            </a:r>
          </a:p>
          <a:p>
            <a:r>
              <a:rPr lang="en-GB" dirty="0" smtClean="0"/>
              <a:t>Dependencies</a:t>
            </a:r>
            <a:r>
              <a:rPr lang="en-GB" baseline="0" dirty="0" smtClean="0"/>
              <a:t> are methods that take some parameters as input and some as output.</a:t>
            </a:r>
            <a:endParaRPr lang="ru-RU"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7</a:t>
            </a:fld>
            <a:endParaRPr lang="en-GB"/>
          </a:p>
        </p:txBody>
      </p:sp>
    </p:spTree>
    <p:extLst>
      <p:ext uri="{BB962C8B-B14F-4D97-AF65-F5344CB8AC3E}">
        <p14:creationId xmlns:p14="http://schemas.microsoft.com/office/powerpoint/2010/main" val="3174776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360000">
              <a:spcBef>
                <a:spcPts val="0"/>
              </a:spcBef>
              <a:spcAft>
                <a:spcPts val="600"/>
              </a:spcAft>
            </a:pPr>
            <a:endParaRPr lang="en-GB" sz="1200" dirty="0" smtClean="0"/>
          </a:p>
        </p:txBody>
      </p:sp>
      <p:sp>
        <p:nvSpPr>
          <p:cNvPr id="4" name="Slide Number Placeholder 3"/>
          <p:cNvSpPr>
            <a:spLocks noGrp="1"/>
          </p:cNvSpPr>
          <p:nvPr>
            <p:ph type="sldNum" sz="quarter" idx="10"/>
          </p:nvPr>
        </p:nvSpPr>
        <p:spPr/>
        <p:txBody>
          <a:bodyPr/>
          <a:lstStyle/>
          <a:p>
            <a:fld id="{C062A4B5-74C4-4DB4-8EC4-85F8EF61A9E1}" type="slidenum">
              <a:rPr lang="en-GB" smtClean="0"/>
              <a:t>9</a:t>
            </a:fld>
            <a:endParaRPr lang="en-GB" dirty="0"/>
          </a:p>
        </p:txBody>
      </p:sp>
    </p:spTree>
    <p:extLst>
      <p:ext uri="{BB962C8B-B14F-4D97-AF65-F5344CB8AC3E}">
        <p14:creationId xmlns:p14="http://schemas.microsoft.com/office/powerpoint/2010/main" val="2988704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62A4B5-74C4-4DB4-8EC4-85F8EF61A9E1}" type="slidenum">
              <a:rPr lang="en-GB" smtClean="0"/>
              <a:t>12</a:t>
            </a:fld>
            <a:endParaRPr lang="en-GB"/>
          </a:p>
        </p:txBody>
      </p:sp>
    </p:spTree>
    <p:extLst>
      <p:ext uri="{BB962C8B-B14F-4D97-AF65-F5344CB8AC3E}">
        <p14:creationId xmlns:p14="http://schemas.microsoft.com/office/powerpoint/2010/main" val="3560436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3889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763688" y="3284984"/>
            <a:ext cx="5545162" cy="2448272"/>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8"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08850" y="5384800"/>
            <a:ext cx="1566863" cy="116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8481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85858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47298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4"/>
            <a:ext cx="8229600" cy="562074"/>
          </a:xfrm>
        </p:spPr>
        <p:txBody>
          <a:bodyPr/>
          <a:lstStyle>
            <a:lvl1pPr>
              <a:defRPr sz="3600"/>
            </a:lvl1pPr>
          </a:lstStyle>
          <a:p>
            <a:r>
              <a:rPr lang="en-US" dirty="0" smtClean="0"/>
              <a:t>Click to edit Master title style</a:t>
            </a:r>
            <a:endParaRPr lang="en-GB" dirty="0"/>
          </a:p>
        </p:txBody>
      </p:sp>
      <p:sp>
        <p:nvSpPr>
          <p:cNvPr id="3" name="Content Placeholder 2"/>
          <p:cNvSpPr>
            <a:spLocks noGrp="1"/>
          </p:cNvSpPr>
          <p:nvPr>
            <p:ph idx="1"/>
          </p:nvPr>
        </p:nvSpPr>
        <p:spPr>
          <a:xfrm>
            <a:off x="457200" y="764704"/>
            <a:ext cx="8229600" cy="5328592"/>
          </a:xfrm>
        </p:spPr>
        <p:txBody>
          <a:bodyPr>
            <a:noAutofit/>
          </a:bodyPr>
          <a:lstStyle>
            <a:lvl1pPr marL="266700" indent="-2667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12"/>
          </p:nvPr>
        </p:nvSpPr>
        <p:spPr>
          <a:xfrm>
            <a:off x="4337088" y="6398222"/>
            <a:ext cx="469824" cy="365125"/>
          </a:xfrm>
        </p:spPr>
        <p:txBody>
          <a:bodyPr/>
          <a:lstStyle>
            <a:lvl1pPr algn="ctr">
              <a:defRPr sz="1600">
                <a:solidFill>
                  <a:schemeClr val="tx1"/>
                </a:solidFill>
              </a:defRPr>
            </a:lvl1pPr>
          </a:lstStyle>
          <a:p>
            <a:fld id="{1C11CC67-19AF-4969-BC07-EF43E100F96B}" type="slidenum">
              <a:rPr lang="en-GB" smtClean="0"/>
              <a:pPr/>
              <a:t>‹#›</a:t>
            </a:fld>
            <a:endParaRPr lang="en-GB" dirty="0"/>
          </a:p>
        </p:txBody>
      </p:sp>
      <p:cxnSp>
        <p:nvCxnSpPr>
          <p:cNvPr id="8" name="Straight Connector 7"/>
          <p:cNvCxnSpPr/>
          <p:nvPr userDrawn="1"/>
        </p:nvCxnSpPr>
        <p:spPr>
          <a:xfrm>
            <a:off x="252000" y="548680"/>
            <a:ext cx="864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52000" y="6309320"/>
            <a:ext cx="8640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0"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48663" y="6381368"/>
            <a:ext cx="542925" cy="4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userDrawn="1"/>
        </p:nvSpPr>
        <p:spPr>
          <a:xfrm>
            <a:off x="251520" y="6415291"/>
            <a:ext cx="1922899" cy="338554"/>
          </a:xfrm>
          <a:prstGeom prst="rect">
            <a:avLst/>
          </a:prstGeom>
          <a:noFill/>
        </p:spPr>
        <p:txBody>
          <a:bodyPr wrap="none" rtlCol="0">
            <a:spAutoFit/>
          </a:bodyPr>
          <a:lstStyle/>
          <a:p>
            <a:r>
              <a:rPr lang="en-US" sz="1600" baseline="0" dirty="0" smtClean="0"/>
              <a:t>Prague, 12 Mar 2013</a:t>
            </a:r>
          </a:p>
        </p:txBody>
      </p:sp>
      <p:sp>
        <p:nvSpPr>
          <p:cNvPr id="14" name="TextBox 13"/>
          <p:cNvSpPr txBox="1"/>
          <p:nvPr userDrawn="1"/>
        </p:nvSpPr>
        <p:spPr>
          <a:xfrm>
            <a:off x="5292080" y="6415291"/>
            <a:ext cx="3096344" cy="338554"/>
          </a:xfrm>
          <a:prstGeom prst="rect">
            <a:avLst/>
          </a:prstGeom>
          <a:noFill/>
        </p:spPr>
        <p:txBody>
          <a:bodyPr wrap="square" rtlCol="0">
            <a:spAutoFit/>
          </a:bodyPr>
          <a:lstStyle/>
          <a:p>
            <a:r>
              <a:rPr lang="en-US" sz="1600" dirty="0" smtClean="0"/>
              <a:t>Bogomolov</a:t>
            </a:r>
            <a:r>
              <a:rPr lang="en-US" sz="1600" baseline="0" dirty="0" smtClean="0"/>
              <a:t> S., FME CTU in Prague</a:t>
            </a:r>
            <a:endParaRPr lang="en-GB" sz="1600" dirty="0"/>
          </a:p>
        </p:txBody>
      </p:sp>
    </p:spTree>
    <p:extLst>
      <p:ext uri="{BB962C8B-B14F-4D97-AF65-F5344CB8AC3E}">
        <p14:creationId xmlns:p14="http://schemas.microsoft.com/office/powerpoint/2010/main" val="4089017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427060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91071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875842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83834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10199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143862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1C11CC67-19AF-4969-BC07-EF43E100F96B}" type="slidenum">
              <a:rPr lang="en-GB" smtClean="0"/>
              <a:t>‹#›</a:t>
            </a:fld>
            <a:endParaRPr lang="en-GB" dirty="0"/>
          </a:p>
        </p:txBody>
      </p:sp>
    </p:spTree>
    <p:extLst>
      <p:ext uri="{BB962C8B-B14F-4D97-AF65-F5344CB8AC3E}">
        <p14:creationId xmlns:p14="http://schemas.microsoft.com/office/powerpoint/2010/main" val="3742837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11CC67-19AF-4969-BC07-EF43E100F96B}" type="slidenum">
              <a:rPr lang="en-GB" smtClean="0"/>
              <a:t>‹#›</a:t>
            </a:fld>
            <a:endParaRPr lang="en-GB" dirty="0"/>
          </a:p>
        </p:txBody>
      </p:sp>
    </p:spTree>
    <p:extLst>
      <p:ext uri="{BB962C8B-B14F-4D97-AF65-F5344CB8AC3E}">
        <p14:creationId xmlns:p14="http://schemas.microsoft.com/office/powerpoint/2010/main" val="8928748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gif"/><Relationship Id="rId4" Type="http://schemas.openxmlformats.org/officeDocument/2006/relationships/image" Target="../media/image3.jpeg"/><Relationship Id="rId9"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68760"/>
            <a:ext cx="9144000" cy="1440161"/>
          </a:xfrm>
        </p:spPr>
        <p:txBody>
          <a:bodyPr>
            <a:noAutofit/>
          </a:bodyPr>
          <a:lstStyle/>
          <a:p>
            <a:r>
              <a:rPr lang="en-GB" sz="4800" b="1" cap="all" dirty="0" smtClean="0"/>
              <a:t>Design </a:t>
            </a:r>
            <a:r>
              <a:rPr lang="en-GB" sz="4800" b="1" cap="all" dirty="0"/>
              <a:t>Assistance </a:t>
            </a:r>
            <a:r>
              <a:rPr lang="en-GB" sz="4800" b="1" cap="all" dirty="0" smtClean="0"/>
              <a:t>System 2</a:t>
            </a:r>
            <a:br>
              <a:rPr lang="en-GB" sz="4800" b="1" cap="all" dirty="0" smtClean="0"/>
            </a:br>
            <a:r>
              <a:rPr lang="en-GB" sz="4800" b="1" cap="all" dirty="0" smtClean="0"/>
              <a:t>(DASY2)</a:t>
            </a:r>
            <a:endParaRPr lang="en-GB" sz="4800" dirty="0"/>
          </a:p>
        </p:txBody>
      </p:sp>
      <p:sp>
        <p:nvSpPr>
          <p:cNvPr id="3" name="Subtitle 2"/>
          <p:cNvSpPr>
            <a:spLocks noGrp="1"/>
          </p:cNvSpPr>
          <p:nvPr>
            <p:ph type="subTitle" idx="1"/>
          </p:nvPr>
        </p:nvSpPr>
        <p:spPr>
          <a:xfrm>
            <a:off x="611560" y="3717032"/>
            <a:ext cx="7992888" cy="2808312"/>
          </a:xfrm>
        </p:spPr>
        <p:txBody>
          <a:bodyPr>
            <a:noAutofit/>
          </a:bodyPr>
          <a:lstStyle/>
          <a:p>
            <a:r>
              <a:rPr lang="en-US" dirty="0" smtClean="0"/>
              <a:t>Sergii Bogomolov</a:t>
            </a:r>
          </a:p>
          <a:p>
            <a:r>
              <a:rPr lang="en-US" dirty="0" smtClean="0"/>
              <a:t>Czech Technical University in Prague</a:t>
            </a:r>
          </a:p>
          <a:p>
            <a:endParaRPr lang="en-US" dirty="0" smtClean="0"/>
          </a:p>
          <a:p>
            <a:endParaRPr lang="en-US" dirty="0" smtClean="0"/>
          </a:p>
          <a:p>
            <a:r>
              <a:rPr lang="en-US" sz="2800" dirty="0" smtClean="0"/>
              <a:t>Prague, 12 March 2013</a:t>
            </a:r>
            <a:endParaRPr lang="en-GB" sz="2800" dirty="0"/>
          </a:p>
        </p:txBody>
      </p:sp>
    </p:spTree>
    <p:extLst>
      <p:ext uri="{BB962C8B-B14F-4D97-AF65-F5344CB8AC3E}">
        <p14:creationId xmlns:p14="http://schemas.microsoft.com/office/powerpoint/2010/main" val="25948405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approach to model structure</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10</a:t>
            </a:fld>
            <a:endParaRPr lang="en-GB" dirty="0"/>
          </a:p>
        </p:txBody>
      </p:sp>
      <p:pic>
        <p:nvPicPr>
          <p:cNvPr id="5" name="Picture 4"/>
          <p:cNvPicPr>
            <a:picLocks noChangeAspect="1"/>
          </p:cNvPicPr>
          <p:nvPr/>
        </p:nvPicPr>
        <p:blipFill>
          <a:blip r:embed="rId2"/>
          <a:stretch>
            <a:fillRect/>
          </a:stretch>
        </p:blipFill>
        <p:spPr>
          <a:xfrm>
            <a:off x="1187624" y="692696"/>
            <a:ext cx="7056784" cy="5404332"/>
          </a:xfrm>
          <a:prstGeom prst="rect">
            <a:avLst/>
          </a:prstGeom>
        </p:spPr>
      </p:pic>
      <p:sp>
        <p:nvSpPr>
          <p:cNvPr id="6" name="TextBox 5"/>
          <p:cNvSpPr txBox="1"/>
          <p:nvPr/>
        </p:nvSpPr>
        <p:spPr>
          <a:xfrm>
            <a:off x="3945260" y="5157192"/>
            <a:ext cx="1541512" cy="369332"/>
          </a:xfrm>
          <a:prstGeom prst="rect">
            <a:avLst/>
          </a:prstGeom>
          <a:noFill/>
        </p:spPr>
        <p:txBody>
          <a:bodyPr wrap="none" rtlCol="0">
            <a:spAutoFit/>
          </a:bodyPr>
          <a:lstStyle/>
          <a:p>
            <a:r>
              <a:rPr lang="en-US" dirty="0" smtClean="0">
                <a:solidFill>
                  <a:srgbClr val="FF0000"/>
                </a:solidFill>
              </a:rPr>
              <a:t>3. Log window</a:t>
            </a:r>
            <a:endParaRPr lang="en-GB" dirty="0">
              <a:solidFill>
                <a:srgbClr val="FF0000"/>
              </a:solidFill>
            </a:endParaRPr>
          </a:p>
        </p:txBody>
      </p:sp>
      <p:sp>
        <p:nvSpPr>
          <p:cNvPr id="7" name="TextBox 6"/>
          <p:cNvSpPr txBox="1"/>
          <p:nvPr/>
        </p:nvSpPr>
        <p:spPr>
          <a:xfrm>
            <a:off x="1259632" y="2708920"/>
            <a:ext cx="1698607" cy="369332"/>
          </a:xfrm>
          <a:prstGeom prst="rect">
            <a:avLst/>
          </a:prstGeom>
          <a:noFill/>
        </p:spPr>
        <p:txBody>
          <a:bodyPr wrap="none" rtlCol="0">
            <a:spAutoFit/>
          </a:bodyPr>
          <a:lstStyle/>
          <a:p>
            <a:r>
              <a:rPr lang="en-US" dirty="0" smtClean="0">
                <a:solidFill>
                  <a:srgbClr val="FF0000"/>
                </a:solidFill>
              </a:rPr>
              <a:t>1. Blocks Library</a:t>
            </a:r>
            <a:endParaRPr lang="en-GB" dirty="0">
              <a:solidFill>
                <a:srgbClr val="FF0000"/>
              </a:solidFill>
            </a:endParaRPr>
          </a:p>
        </p:txBody>
      </p:sp>
      <p:sp>
        <p:nvSpPr>
          <p:cNvPr id="8" name="TextBox 7"/>
          <p:cNvSpPr txBox="1"/>
          <p:nvPr/>
        </p:nvSpPr>
        <p:spPr>
          <a:xfrm>
            <a:off x="4626122" y="2708920"/>
            <a:ext cx="1822037" cy="369332"/>
          </a:xfrm>
          <a:prstGeom prst="rect">
            <a:avLst/>
          </a:prstGeom>
          <a:noFill/>
        </p:spPr>
        <p:txBody>
          <a:bodyPr wrap="none" rtlCol="0">
            <a:spAutoFit/>
          </a:bodyPr>
          <a:lstStyle/>
          <a:p>
            <a:r>
              <a:rPr lang="en-US" dirty="0" smtClean="0">
                <a:solidFill>
                  <a:srgbClr val="FF0000"/>
                </a:solidFill>
              </a:rPr>
              <a:t>2. Model window</a:t>
            </a:r>
            <a:endParaRPr lang="en-GB" dirty="0">
              <a:solidFill>
                <a:srgbClr val="FF0000"/>
              </a:solidFill>
            </a:endParaRPr>
          </a:p>
        </p:txBody>
      </p:sp>
      <p:sp>
        <p:nvSpPr>
          <p:cNvPr id="9" name="TextBox 8"/>
          <p:cNvSpPr txBox="1"/>
          <p:nvPr/>
        </p:nvSpPr>
        <p:spPr>
          <a:xfrm>
            <a:off x="3131840" y="3646765"/>
            <a:ext cx="4320480" cy="646331"/>
          </a:xfrm>
          <a:prstGeom prst="rect">
            <a:avLst/>
          </a:prstGeom>
          <a:noFill/>
        </p:spPr>
        <p:txBody>
          <a:bodyPr wrap="square" rtlCol="0">
            <a:spAutoFit/>
          </a:bodyPr>
          <a:lstStyle/>
          <a:p>
            <a:r>
              <a:rPr lang="en-US" dirty="0" smtClean="0">
                <a:solidFill>
                  <a:srgbClr val="FF0000"/>
                </a:solidFill>
              </a:rPr>
              <a:t>Every block and connection in the model are represented with one or several relations.</a:t>
            </a:r>
            <a:endParaRPr lang="en-GB" dirty="0">
              <a:solidFill>
                <a:srgbClr val="FF0000"/>
              </a:solidFill>
            </a:endParaRPr>
          </a:p>
        </p:txBody>
      </p:sp>
    </p:spTree>
    <p:extLst>
      <p:ext uri="{BB962C8B-B14F-4D97-AF65-F5344CB8AC3E}">
        <p14:creationId xmlns:p14="http://schemas.microsoft.com/office/powerpoint/2010/main" val="2373520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a:t>
            </a:r>
            <a:r>
              <a:rPr lang="en-US" dirty="0"/>
              <a:t>approach to model structure</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11</a:t>
            </a:fld>
            <a:endParaRPr lang="en-GB" dirty="0"/>
          </a:p>
        </p:txBody>
      </p:sp>
      <p:pic>
        <p:nvPicPr>
          <p:cNvPr id="5" name="Picture 4"/>
          <p:cNvPicPr>
            <a:picLocks noChangeAspect="1"/>
          </p:cNvPicPr>
          <p:nvPr/>
        </p:nvPicPr>
        <p:blipFill>
          <a:blip r:embed="rId2"/>
          <a:stretch>
            <a:fillRect/>
          </a:stretch>
        </p:blipFill>
        <p:spPr>
          <a:xfrm>
            <a:off x="274340" y="731912"/>
            <a:ext cx="3937620" cy="2625080"/>
          </a:xfrm>
          <a:prstGeom prst="rect">
            <a:avLst/>
          </a:prstGeom>
        </p:spPr>
      </p:pic>
      <p:pic>
        <p:nvPicPr>
          <p:cNvPr id="6" name="Picture 5"/>
          <p:cNvPicPr>
            <a:picLocks noChangeAspect="1"/>
          </p:cNvPicPr>
          <p:nvPr/>
        </p:nvPicPr>
        <p:blipFill>
          <a:blip r:embed="rId3"/>
          <a:stretch>
            <a:fillRect/>
          </a:stretch>
        </p:blipFill>
        <p:spPr>
          <a:xfrm>
            <a:off x="4860032" y="726770"/>
            <a:ext cx="3945333" cy="2630222"/>
          </a:xfrm>
          <a:prstGeom prst="rect">
            <a:avLst/>
          </a:prstGeom>
        </p:spPr>
      </p:pic>
      <p:sp>
        <p:nvSpPr>
          <p:cNvPr id="7" name="TextBox 6"/>
          <p:cNvSpPr txBox="1"/>
          <p:nvPr/>
        </p:nvSpPr>
        <p:spPr>
          <a:xfrm>
            <a:off x="253928" y="3784391"/>
            <a:ext cx="3978444" cy="209288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000" dirty="0" smtClean="0"/>
              <a:t>There are </a:t>
            </a:r>
            <a:r>
              <a:rPr lang="en-US" sz="2000" b="1" dirty="0" smtClean="0"/>
              <a:t>no input and output</a:t>
            </a:r>
            <a:r>
              <a:rPr lang="en-US" sz="2000" dirty="0" smtClean="0"/>
              <a:t> parameters, but left and right instead.</a:t>
            </a:r>
          </a:p>
          <a:p>
            <a:pPr marL="285750" indent="-285750">
              <a:spcAft>
                <a:spcPts val="1200"/>
              </a:spcAft>
              <a:buFont typeface="Arial" panose="020B0604020202020204" pitchFamily="34" charset="0"/>
              <a:buChar char="•"/>
            </a:pPr>
            <a:r>
              <a:rPr lang="en-US" sz="2000" dirty="0" smtClean="0"/>
              <a:t>Flexible and clear control of where and what parameters to show.</a:t>
            </a:r>
            <a:endParaRPr lang="en-GB" sz="2000" dirty="0"/>
          </a:p>
        </p:txBody>
      </p:sp>
      <p:sp>
        <p:nvSpPr>
          <p:cNvPr id="8" name="TextBox 7"/>
          <p:cNvSpPr txBox="1"/>
          <p:nvPr/>
        </p:nvSpPr>
        <p:spPr>
          <a:xfrm>
            <a:off x="4919313" y="4322999"/>
            <a:ext cx="3826768"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Parameters are </a:t>
            </a:r>
            <a:r>
              <a:rPr lang="en-US" sz="2000" b="1" dirty="0" smtClean="0"/>
              <a:t>discovered automatically</a:t>
            </a:r>
            <a:r>
              <a:rPr lang="en-US" sz="2000" dirty="0" smtClean="0"/>
              <a:t> by parsing and simplifying algebraic relations.</a:t>
            </a:r>
            <a:endParaRPr lang="en-GB" sz="2000" dirty="0"/>
          </a:p>
        </p:txBody>
      </p:sp>
      <p:sp>
        <p:nvSpPr>
          <p:cNvPr id="9" name="TextBox 8"/>
          <p:cNvSpPr txBox="1"/>
          <p:nvPr/>
        </p:nvSpPr>
        <p:spPr>
          <a:xfrm>
            <a:off x="1223287" y="1912186"/>
            <a:ext cx="2039726" cy="369332"/>
          </a:xfrm>
          <a:prstGeom prst="rect">
            <a:avLst/>
          </a:prstGeom>
          <a:noFill/>
        </p:spPr>
        <p:txBody>
          <a:bodyPr wrap="none" rtlCol="0">
            <a:spAutoFit/>
          </a:bodyPr>
          <a:lstStyle/>
          <a:p>
            <a:r>
              <a:rPr lang="en-US" dirty="0" smtClean="0">
                <a:solidFill>
                  <a:srgbClr val="FF0000"/>
                </a:solidFill>
              </a:rPr>
              <a:t>1. Block parameters</a:t>
            </a:r>
            <a:endParaRPr lang="en-GB" dirty="0">
              <a:solidFill>
                <a:srgbClr val="FF0000"/>
              </a:solidFill>
            </a:endParaRPr>
          </a:p>
        </p:txBody>
      </p:sp>
      <p:sp>
        <p:nvSpPr>
          <p:cNvPr id="10" name="TextBox 9"/>
          <p:cNvSpPr txBox="1"/>
          <p:nvPr/>
        </p:nvSpPr>
        <p:spPr>
          <a:xfrm>
            <a:off x="5758012" y="1912186"/>
            <a:ext cx="2149371" cy="369332"/>
          </a:xfrm>
          <a:prstGeom prst="rect">
            <a:avLst/>
          </a:prstGeom>
          <a:noFill/>
        </p:spPr>
        <p:txBody>
          <a:bodyPr wrap="none" rtlCol="0">
            <a:spAutoFit/>
          </a:bodyPr>
          <a:lstStyle/>
          <a:p>
            <a:r>
              <a:rPr lang="en-US" dirty="0" smtClean="0">
                <a:solidFill>
                  <a:srgbClr val="FF0000"/>
                </a:solidFill>
              </a:rPr>
              <a:t>2. Algebraic relations</a:t>
            </a:r>
            <a:endParaRPr lang="en-GB" dirty="0">
              <a:solidFill>
                <a:srgbClr val="FF0000"/>
              </a:solidFill>
            </a:endParaRPr>
          </a:p>
        </p:txBody>
      </p:sp>
    </p:spTree>
    <p:extLst>
      <p:ext uri="{BB962C8B-B14F-4D97-AF65-F5344CB8AC3E}">
        <p14:creationId xmlns:p14="http://schemas.microsoft.com/office/powerpoint/2010/main" val="2413967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a:t>
            </a:r>
            <a:r>
              <a:rPr lang="en-US" dirty="0"/>
              <a:t>approach to model structure</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12</a:t>
            </a:fld>
            <a:endParaRPr lang="en-GB" dirty="0"/>
          </a:p>
        </p:txBody>
      </p:sp>
      <p:sp>
        <p:nvSpPr>
          <p:cNvPr id="7" name="TextBox 6"/>
          <p:cNvSpPr txBox="1"/>
          <p:nvPr/>
        </p:nvSpPr>
        <p:spPr>
          <a:xfrm>
            <a:off x="442851" y="4964975"/>
            <a:ext cx="8305613" cy="1169551"/>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000" dirty="0" smtClean="0"/>
              <a:t>One place to manage parameter values and limits.</a:t>
            </a:r>
          </a:p>
          <a:p>
            <a:pPr marL="285750" indent="-285750">
              <a:spcAft>
                <a:spcPts val="1200"/>
              </a:spcAft>
              <a:buFont typeface="Arial" panose="020B0604020202020204" pitchFamily="34" charset="0"/>
              <a:buChar char="•"/>
            </a:pPr>
            <a:r>
              <a:rPr lang="en-US" sz="2000" dirty="0" smtClean="0"/>
              <a:t>Definition of known and unknown parameters with respect to relations. DASY2 automatically finds dependent parameters.</a:t>
            </a:r>
          </a:p>
        </p:txBody>
      </p:sp>
      <p:pic>
        <p:nvPicPr>
          <p:cNvPr id="8" name="Picture 7"/>
          <p:cNvPicPr>
            <a:picLocks noChangeAspect="1"/>
          </p:cNvPicPr>
          <p:nvPr/>
        </p:nvPicPr>
        <p:blipFill>
          <a:blip r:embed="rId3"/>
          <a:stretch>
            <a:fillRect/>
          </a:stretch>
        </p:blipFill>
        <p:spPr>
          <a:xfrm>
            <a:off x="683568" y="764704"/>
            <a:ext cx="6096000" cy="4000500"/>
          </a:xfrm>
          <a:prstGeom prst="rect">
            <a:avLst/>
          </a:prstGeom>
        </p:spPr>
      </p:pic>
      <p:pic>
        <p:nvPicPr>
          <p:cNvPr id="6" name="Picture 5"/>
          <p:cNvPicPr>
            <a:picLocks noChangeAspect="1"/>
          </p:cNvPicPr>
          <p:nvPr/>
        </p:nvPicPr>
        <p:blipFill>
          <a:blip r:embed="rId4"/>
          <a:stretch>
            <a:fillRect/>
          </a:stretch>
        </p:blipFill>
        <p:spPr>
          <a:xfrm>
            <a:off x="6376739" y="1772816"/>
            <a:ext cx="2371725" cy="1285875"/>
          </a:xfrm>
          <a:prstGeom prst="rect">
            <a:avLst/>
          </a:prstGeom>
        </p:spPr>
      </p:pic>
    </p:spTree>
    <p:extLst>
      <p:ext uri="{BB962C8B-B14F-4D97-AF65-F5344CB8AC3E}">
        <p14:creationId xmlns:p14="http://schemas.microsoft.com/office/powerpoint/2010/main" val="4231825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numerical solver</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13</a:t>
            </a:fld>
            <a:endParaRPr lang="en-GB" dirty="0"/>
          </a:p>
        </p:txBody>
      </p:sp>
      <p:pic>
        <p:nvPicPr>
          <p:cNvPr id="5" name="Picture 4"/>
          <p:cNvPicPr>
            <a:picLocks noChangeAspect="1"/>
          </p:cNvPicPr>
          <p:nvPr/>
        </p:nvPicPr>
        <p:blipFill>
          <a:blip r:embed="rId2"/>
          <a:stretch>
            <a:fillRect/>
          </a:stretch>
        </p:blipFill>
        <p:spPr>
          <a:xfrm>
            <a:off x="4034355" y="1039937"/>
            <a:ext cx="4858125" cy="3469183"/>
          </a:xfrm>
          <a:prstGeom prst="rect">
            <a:avLst/>
          </a:prstGeom>
        </p:spPr>
      </p:pic>
      <p:sp>
        <p:nvSpPr>
          <p:cNvPr id="7" name="Rectangle 6"/>
          <p:cNvSpPr/>
          <p:nvPr/>
        </p:nvSpPr>
        <p:spPr>
          <a:xfrm>
            <a:off x="179512" y="5303223"/>
            <a:ext cx="8583306" cy="707886"/>
          </a:xfrm>
          <a:prstGeom prst="rect">
            <a:avLst/>
          </a:prstGeom>
        </p:spPr>
        <p:txBody>
          <a:bodyPr wrap="square">
            <a:spAutoFit/>
          </a:bodyPr>
          <a:lstStyle/>
          <a:p>
            <a:pPr marL="285750" indent="-285750" algn="just">
              <a:buFont typeface="Arial" panose="020B0604020202020204" pitchFamily="34" charset="0"/>
              <a:buChar char="•"/>
            </a:pPr>
            <a:r>
              <a:rPr lang="en-US" sz="2000" dirty="0" smtClean="0"/>
              <a:t>To deal with time-consuming external computations (e.g. CFD, FEM), external methods </a:t>
            </a:r>
            <a:r>
              <a:rPr lang="en-US" sz="2000" dirty="0"/>
              <a:t>are represented </a:t>
            </a:r>
            <a:r>
              <a:rPr lang="en-US" sz="2000" dirty="0" smtClean="0"/>
              <a:t>as pre-computed </a:t>
            </a:r>
            <a:r>
              <a:rPr lang="en-US" sz="2000" b="1" dirty="0"/>
              <a:t>local response </a:t>
            </a:r>
            <a:r>
              <a:rPr lang="en-US" sz="2000" b="1" dirty="0" smtClean="0"/>
              <a:t>surfaces</a:t>
            </a:r>
            <a:r>
              <a:rPr lang="en-US" sz="2000" dirty="0" smtClean="0"/>
              <a:t>.</a:t>
            </a:r>
            <a:endParaRPr lang="en-US" sz="2000" dirty="0"/>
          </a:p>
        </p:txBody>
      </p:sp>
      <p:sp>
        <p:nvSpPr>
          <p:cNvPr id="8" name="Rectangle 7"/>
          <p:cNvSpPr/>
          <p:nvPr/>
        </p:nvSpPr>
        <p:spPr>
          <a:xfrm>
            <a:off x="179512" y="764704"/>
            <a:ext cx="3744416" cy="4401205"/>
          </a:xfrm>
          <a:prstGeom prst="rect">
            <a:avLst/>
          </a:prstGeom>
        </p:spPr>
        <p:txBody>
          <a:bodyPr wrap="square">
            <a:spAutoFit/>
          </a:bodyPr>
          <a:lstStyle/>
          <a:p>
            <a:pPr marL="285750" indent="-285750" algn="just">
              <a:buFont typeface="Arial" panose="020B0604020202020204" pitchFamily="34" charset="0"/>
              <a:buChar char="•"/>
            </a:pPr>
            <a:r>
              <a:rPr lang="en-US" sz="2000" dirty="0"/>
              <a:t>Builds a system of nonlinear algebraic equations from all blocks and connections and solves it using numerical </a:t>
            </a:r>
            <a:r>
              <a:rPr lang="en-US" sz="2000" dirty="0" smtClean="0"/>
              <a:t>iterations (</a:t>
            </a:r>
            <a:r>
              <a:rPr lang="en-US" sz="2000" b="1" dirty="0" smtClean="0"/>
              <a:t>different algorithms</a:t>
            </a:r>
            <a:r>
              <a:rPr lang="en-US" sz="2000" dirty="0" smtClean="0"/>
              <a:t> can be supported).</a:t>
            </a:r>
            <a:endParaRPr lang="en-US" sz="2000" dirty="0"/>
          </a:p>
          <a:p>
            <a:pPr marL="285750" indent="-285750" algn="just">
              <a:buFont typeface="Arial" panose="020B0604020202020204" pitchFamily="34" charset="0"/>
              <a:buChar char="•"/>
            </a:pPr>
            <a:endParaRPr lang="en-US" sz="2000" dirty="0" smtClean="0"/>
          </a:p>
          <a:p>
            <a:pPr marL="285750" indent="-285750" algn="just">
              <a:buFont typeface="Arial" panose="020B0604020202020204" pitchFamily="34" charset="0"/>
              <a:buChar char="•"/>
            </a:pPr>
            <a:r>
              <a:rPr lang="en-US" sz="2000" dirty="0" smtClean="0"/>
              <a:t>This allows having a </a:t>
            </a:r>
            <a:r>
              <a:rPr lang="en-US" sz="2000" b="1" dirty="0" smtClean="0"/>
              <a:t>descriptive model definition </a:t>
            </a:r>
            <a:r>
              <a:rPr lang="en-US" sz="2000" dirty="0" smtClean="0"/>
              <a:t>instead of input-output based</a:t>
            </a:r>
            <a:r>
              <a:rPr lang="en-US" sz="2000" b="1" dirty="0" smtClean="0"/>
              <a:t>.</a:t>
            </a:r>
            <a:endParaRPr lang="en-US" sz="2000" dirty="0"/>
          </a:p>
          <a:p>
            <a:pPr marL="285750" indent="-285750" algn="just">
              <a:buFont typeface="Arial" panose="020B0604020202020204" pitchFamily="34" charset="0"/>
              <a:buChar char="•"/>
            </a:pPr>
            <a:endParaRPr lang="en-US" sz="2000" dirty="0" smtClean="0"/>
          </a:p>
          <a:p>
            <a:pPr marL="285750" indent="-285750" algn="just">
              <a:buFont typeface="Arial" panose="020B0604020202020204" pitchFamily="34" charset="0"/>
              <a:buChar char="•"/>
            </a:pPr>
            <a:r>
              <a:rPr lang="en-US" sz="2000" dirty="0" smtClean="0"/>
              <a:t>This also allows solving </a:t>
            </a:r>
            <a:r>
              <a:rPr lang="en-US" sz="2000" b="1" dirty="0" smtClean="0"/>
              <a:t>both </a:t>
            </a:r>
            <a:r>
              <a:rPr lang="en-US" sz="2000" b="1" dirty="0"/>
              <a:t>direct and reverse tasks</a:t>
            </a:r>
            <a:r>
              <a:rPr lang="en-US" sz="2000" dirty="0"/>
              <a:t> without model </a:t>
            </a:r>
            <a:r>
              <a:rPr lang="en-US" sz="2000" dirty="0" smtClean="0"/>
              <a:t>redefinition</a:t>
            </a:r>
            <a:r>
              <a:rPr lang="en-US" sz="2000" dirty="0"/>
              <a:t>.</a:t>
            </a:r>
          </a:p>
        </p:txBody>
      </p:sp>
    </p:spTree>
    <p:extLst>
      <p:ext uri="{BB962C8B-B14F-4D97-AF65-F5344CB8AC3E}">
        <p14:creationId xmlns:p14="http://schemas.microsoft.com/office/powerpoint/2010/main" val="3941498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a:t>
            </a:r>
            <a:r>
              <a:rPr lang="en-US" dirty="0"/>
              <a:t>numerical solver</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14</a:t>
            </a:fld>
            <a:endParaRPr lang="en-GB" dirty="0"/>
          </a:p>
        </p:txBody>
      </p:sp>
      <p:sp>
        <p:nvSpPr>
          <p:cNvPr id="6" name="Rectangle 5"/>
          <p:cNvSpPr/>
          <p:nvPr/>
        </p:nvSpPr>
        <p:spPr>
          <a:xfrm>
            <a:off x="323528" y="724634"/>
            <a:ext cx="8424936" cy="461665"/>
          </a:xfrm>
          <a:prstGeom prst="rect">
            <a:avLst/>
          </a:prstGeom>
        </p:spPr>
        <p:txBody>
          <a:bodyPr wrap="square">
            <a:spAutoFit/>
          </a:bodyPr>
          <a:lstStyle/>
          <a:p>
            <a:pPr marL="342900" indent="-342900">
              <a:buFont typeface="Arial" pitchFamily="34" charset="0"/>
              <a:buChar char="•"/>
            </a:pPr>
            <a:r>
              <a:rPr lang="en-GB" sz="2400" b="1" dirty="0"/>
              <a:t>Gradient descent</a:t>
            </a:r>
            <a:r>
              <a:rPr lang="en-GB" sz="2400" dirty="0"/>
              <a:t> is a first-order optimization algorithm.</a:t>
            </a:r>
          </a:p>
        </p:txBody>
      </p:sp>
      <p:pic>
        <p:nvPicPr>
          <p:cNvPr id="1026" name="Picture 2" descr="D:\Temp\Gradient_descent.svg.png"/>
          <p:cNvPicPr>
            <a:picLocks noChangeAspect="1" noChangeArrowheads="1"/>
          </p:cNvPicPr>
          <p:nvPr/>
        </p:nvPicPr>
        <p:blipFill rotWithShape="1">
          <a:blip r:embed="rId2">
            <a:extLst>
              <a:ext uri="{28A0092B-C50C-407E-A947-70E740481C1C}">
                <a14:useLocalDpi xmlns:a14="http://schemas.microsoft.com/office/drawing/2010/main" val="0"/>
              </a:ext>
            </a:extLst>
          </a:blip>
          <a:srcRect l="4809" t="4649" r="5391" b="4120"/>
          <a:stretch/>
        </p:blipFill>
        <p:spPr bwMode="auto">
          <a:xfrm>
            <a:off x="4716016" y="1291554"/>
            <a:ext cx="4276725" cy="465772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mathbf{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2538" y="-274638"/>
            <a:ext cx="104775" cy="8572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mathbf{x})"/>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668500" y="-274638"/>
            <a:ext cx="400050" cy="200025"/>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mathbf{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94363" y="-274638"/>
            <a:ext cx="104775" cy="85725"/>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9" name="Rectangle 8"/>
              <p:cNvSpPr/>
              <p:nvPr/>
            </p:nvSpPr>
            <p:spPr>
              <a:xfrm>
                <a:off x="219868" y="1444714"/>
                <a:ext cx="4784180" cy="3631763"/>
              </a:xfrm>
              <a:prstGeom prst="rect">
                <a:avLst/>
              </a:prstGeom>
            </p:spPr>
            <p:txBody>
              <a:bodyPr wrap="square">
                <a:spAutoFit/>
              </a:bodyPr>
              <a:lstStyle/>
              <a:p>
                <a:pPr>
                  <a:spcAft>
                    <a:spcPts val="600"/>
                  </a:spcAft>
                </a:pPr>
                <a:r>
                  <a:rPr lang="en-US" sz="2000" dirty="0" smtClean="0"/>
                  <a:t>It is based on the observation that if the multivariable function </a:t>
                </a:r>
                <a:r>
                  <a:rPr lang="en-US" sz="2000" b="1" i="1" dirty="0" smtClean="0"/>
                  <a:t>F(x)</a:t>
                </a:r>
                <a:r>
                  <a:rPr lang="en-US" sz="2000" dirty="0" smtClean="0"/>
                  <a:t> is defined and differentiable in a neighborhood of a point </a:t>
                </a:r>
                <a:r>
                  <a:rPr lang="en-US" sz="2000" b="1" i="1" dirty="0" smtClean="0"/>
                  <a:t>a</a:t>
                </a:r>
                <a:r>
                  <a:rPr lang="en-US" sz="2000" dirty="0" smtClean="0"/>
                  <a:t>, then </a:t>
                </a:r>
                <a:r>
                  <a:rPr lang="en-US" sz="2000" b="1" i="1" dirty="0" smtClean="0"/>
                  <a:t>F(x)</a:t>
                </a:r>
                <a:r>
                  <a:rPr lang="en-US" sz="2000" dirty="0" smtClean="0"/>
                  <a:t> decreases </a:t>
                </a:r>
                <a:r>
                  <a:rPr lang="en-US" sz="2000" i="1" dirty="0" smtClean="0"/>
                  <a:t>fastest</a:t>
                </a:r>
                <a:r>
                  <a:rPr lang="en-US" sz="2000" dirty="0" smtClean="0"/>
                  <a:t> if one goes from </a:t>
                </a:r>
                <a:r>
                  <a:rPr lang="en-US" sz="2000" b="1" i="1" dirty="0" smtClean="0"/>
                  <a:t>a</a:t>
                </a:r>
                <a:r>
                  <a:rPr lang="en-US" sz="2000" dirty="0" smtClean="0"/>
                  <a:t> in the direction of the negative gradient of </a:t>
                </a:r>
                <a:r>
                  <a:rPr lang="en-US" sz="2000" b="1" i="1" dirty="0" smtClean="0"/>
                  <a:t>F</a:t>
                </a:r>
                <a:r>
                  <a:rPr lang="en-US" sz="2000" dirty="0" smtClean="0"/>
                  <a:t> at </a:t>
                </a:r>
                <a:r>
                  <a:rPr lang="en-US" sz="2000" b="1" i="1" dirty="0" smtClean="0"/>
                  <a:t>a</a:t>
                </a:r>
                <a:r>
                  <a:rPr lang="en-US" sz="2000" dirty="0" smtClean="0"/>
                  <a:t>.</a:t>
                </a:r>
              </a:p>
              <a:p>
                <a:pPr>
                  <a:spcAft>
                    <a:spcPts val="600"/>
                  </a:spcAft>
                </a:pPr>
                <a:endParaRPr lang="en-US" sz="2000" dirty="0" smtClean="0"/>
              </a:p>
              <a:p>
                <a:pPr>
                  <a:spcAft>
                    <a:spcPts val="600"/>
                  </a:spcAft>
                </a:pPr>
                <a:r>
                  <a:rPr lang="en-GB" sz="2000" dirty="0" smtClean="0"/>
                  <a:t>With </a:t>
                </a:r>
                <a:r>
                  <a:rPr lang="en-GB" sz="2000" dirty="0"/>
                  <a:t>this observation in mind, one starts with a </a:t>
                </a:r>
                <a:r>
                  <a:rPr lang="en-GB" sz="2000" dirty="0" smtClean="0"/>
                  <a:t>guess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𝒙</m:t>
                        </m:r>
                      </m:e>
                      <m:sub>
                        <m:r>
                          <a:rPr lang="en-US" sz="2000" b="1" i="1">
                            <a:latin typeface="Cambria Math"/>
                          </a:rPr>
                          <m:t>𝟎</m:t>
                        </m:r>
                      </m:sub>
                    </m:sSub>
                  </m:oMath>
                </a14:m>
                <a:r>
                  <a:rPr lang="en-GB" sz="2000" dirty="0" smtClean="0"/>
                  <a:t> for </a:t>
                </a:r>
                <a:r>
                  <a:rPr lang="en-GB" sz="2000" dirty="0"/>
                  <a:t>a local minimum </a:t>
                </a:r>
                <a:r>
                  <a:rPr lang="en-GB" sz="2000" dirty="0" smtClean="0"/>
                  <a:t>of </a:t>
                </a:r>
                <a:r>
                  <a:rPr lang="en-GB" sz="2000" b="1" i="1" dirty="0" smtClean="0"/>
                  <a:t>F</a:t>
                </a:r>
                <a:r>
                  <a:rPr lang="en-GB" sz="2000" dirty="0"/>
                  <a:t> and considers the </a:t>
                </a:r>
                <a:r>
                  <a:rPr lang="en-GB" sz="2000" dirty="0" smtClean="0"/>
                  <a:t>sequence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𝒙</m:t>
                        </m:r>
                      </m:e>
                      <m:sub>
                        <m:r>
                          <a:rPr lang="en-US" sz="2000" b="1" i="1">
                            <a:latin typeface="Cambria Math"/>
                          </a:rPr>
                          <m:t>𝟎</m:t>
                        </m:r>
                      </m:sub>
                    </m:sSub>
                  </m:oMath>
                </a14:m>
                <a:r>
                  <a:rPr lang="en-GB" sz="2000" dirty="0" smtClean="0"/>
                  <a:t>,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𝒙</m:t>
                        </m:r>
                      </m:e>
                      <m:sub>
                        <m:r>
                          <a:rPr lang="en-US" sz="2000" b="1" i="1" smtClean="0">
                            <a:latin typeface="Cambria Math"/>
                          </a:rPr>
                          <m:t>𝟏</m:t>
                        </m:r>
                      </m:sub>
                    </m:sSub>
                  </m:oMath>
                </a14:m>
                <a:r>
                  <a:rPr lang="en-GB" sz="2000" dirty="0" smtClean="0"/>
                  <a:t>,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𝒙</m:t>
                        </m:r>
                      </m:e>
                      <m:sub>
                        <m:r>
                          <a:rPr lang="en-US" sz="2000" b="1" i="1" smtClean="0">
                            <a:latin typeface="Cambria Math"/>
                          </a:rPr>
                          <m:t>𝟐</m:t>
                        </m:r>
                      </m:sub>
                    </m:sSub>
                  </m:oMath>
                </a14:m>
                <a:r>
                  <a:rPr lang="en-GB" sz="2000" dirty="0" smtClean="0"/>
                  <a:t>, …</a:t>
                </a:r>
                <a:br>
                  <a:rPr lang="en-GB" sz="2000" dirty="0" smtClean="0"/>
                </a:br>
                <a:r>
                  <a:rPr lang="en-US" sz="2000" dirty="0" smtClean="0"/>
                  <a:t>such that</a:t>
                </a:r>
                <a:endParaRPr lang="en-GB" sz="2000" dirty="0"/>
              </a:p>
            </p:txBody>
          </p:sp>
        </mc:Choice>
        <mc:Fallback xmlns="">
          <p:sp>
            <p:nvSpPr>
              <p:cNvPr id="9" name="Rectangle 8"/>
              <p:cNvSpPr>
                <a:spLocks noRot="1" noChangeAspect="1" noMove="1" noResize="1" noEditPoints="1" noAdjustHandles="1" noChangeArrowheads="1" noChangeShapeType="1" noTextEdit="1"/>
              </p:cNvSpPr>
              <p:nvPr/>
            </p:nvSpPr>
            <p:spPr>
              <a:xfrm>
                <a:off x="219868" y="1444714"/>
                <a:ext cx="4784180" cy="3631763"/>
              </a:xfrm>
              <a:prstGeom prst="rect">
                <a:avLst/>
              </a:prstGeom>
              <a:blipFill rotWithShape="1">
                <a:blip r:embed="rId5"/>
                <a:stretch>
                  <a:fillRect l="-1274" t="-839" b="-201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323528" y="5157192"/>
                <a:ext cx="4029052" cy="4001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a:rPr>
                            <m:t>𝒙</m:t>
                          </m:r>
                        </m:e>
                        <m:sub>
                          <m:r>
                            <a:rPr lang="en-US" sz="2000" b="1" i="1" smtClean="0">
                              <a:latin typeface="Cambria Math"/>
                            </a:rPr>
                            <m:t>𝒏</m:t>
                          </m:r>
                          <m:r>
                            <a:rPr lang="en-US" sz="2000" b="1" i="1" smtClean="0">
                              <a:latin typeface="Cambria Math"/>
                            </a:rPr>
                            <m:t>+</m:t>
                          </m:r>
                          <m:r>
                            <a:rPr lang="en-US" sz="2000" b="1" i="1" smtClean="0">
                              <a:latin typeface="Cambria Math"/>
                            </a:rPr>
                            <m:t>𝟏</m:t>
                          </m:r>
                        </m:sub>
                      </m:sSub>
                      <m:r>
                        <a:rPr lang="en-US" sz="2000" b="1" i="1" smtClean="0">
                          <a:latin typeface="Cambria Math"/>
                        </a:rPr>
                        <m:t>=</m:t>
                      </m:r>
                      <m:sSub>
                        <m:sSubPr>
                          <m:ctrlPr>
                            <a:rPr lang="en-US" sz="2000" b="1" i="1" smtClean="0">
                              <a:latin typeface="Cambria Math" panose="02040503050406030204" pitchFamily="18" charset="0"/>
                            </a:rPr>
                          </m:ctrlPr>
                        </m:sSubPr>
                        <m:e>
                          <m:r>
                            <a:rPr lang="en-US" sz="2000" b="1" i="1" smtClean="0">
                              <a:latin typeface="Cambria Math"/>
                            </a:rPr>
                            <m:t>𝒙</m:t>
                          </m:r>
                        </m:e>
                        <m:sub>
                          <m:r>
                            <a:rPr lang="en-US" sz="2000" b="1" i="1" smtClean="0">
                              <a:latin typeface="Cambria Math"/>
                            </a:rPr>
                            <m:t>𝒏</m:t>
                          </m:r>
                        </m:sub>
                      </m:sSub>
                      <m:r>
                        <a:rPr lang="en-US" sz="2000" b="1" i="1" smtClean="0">
                          <a:latin typeface="Cambria Math"/>
                        </a:rPr>
                        <m:t>−</m:t>
                      </m:r>
                      <m:sSub>
                        <m:sSubPr>
                          <m:ctrlPr>
                            <a:rPr lang="en-US" sz="2000" b="1" i="1" smtClean="0">
                              <a:latin typeface="Cambria Math" panose="02040503050406030204" pitchFamily="18" charset="0"/>
                              <a:ea typeface="Cambria Math"/>
                            </a:rPr>
                          </m:ctrlPr>
                        </m:sSubPr>
                        <m:e>
                          <m:r>
                            <a:rPr lang="en-US" sz="2000" b="1" i="1">
                              <a:latin typeface="Cambria Math"/>
                              <a:ea typeface="Cambria Math"/>
                            </a:rPr>
                            <m:t>𝜸</m:t>
                          </m:r>
                        </m:e>
                        <m:sub>
                          <m:r>
                            <a:rPr lang="en-US" sz="2000" b="1" i="1" smtClean="0">
                              <a:latin typeface="Cambria Math"/>
                              <a:ea typeface="Cambria Math"/>
                            </a:rPr>
                            <m:t>𝒏</m:t>
                          </m:r>
                        </m:sub>
                      </m:sSub>
                      <m:r>
                        <a:rPr lang="en-US" sz="2000" b="1" i="1" smtClean="0">
                          <a:latin typeface="Cambria Math"/>
                          <a:ea typeface="Cambria Math"/>
                        </a:rPr>
                        <m:t>𝜵</m:t>
                      </m:r>
                      <m:r>
                        <a:rPr lang="en-US" sz="2000" b="1" i="1" smtClean="0">
                          <a:latin typeface="Cambria Math"/>
                          <a:ea typeface="Cambria Math"/>
                        </a:rPr>
                        <m:t>𝑭</m:t>
                      </m:r>
                      <m:d>
                        <m:dPr>
                          <m:ctrlPr>
                            <a:rPr lang="en-US" sz="2000" b="1" i="1" smtClean="0">
                              <a:latin typeface="Cambria Math" panose="02040503050406030204" pitchFamily="18" charset="0"/>
                              <a:ea typeface="Cambria Math"/>
                            </a:rPr>
                          </m:ctrlPr>
                        </m:dPr>
                        <m:e>
                          <m:sSub>
                            <m:sSubPr>
                              <m:ctrlPr>
                                <a:rPr lang="en-US" sz="2000" b="1" i="1" smtClean="0">
                                  <a:latin typeface="Cambria Math" panose="02040503050406030204" pitchFamily="18" charset="0"/>
                                  <a:ea typeface="Cambria Math"/>
                                </a:rPr>
                              </m:ctrlPr>
                            </m:sSubPr>
                            <m:e>
                              <m:r>
                                <a:rPr lang="en-US" sz="2000" b="1" i="1" smtClean="0">
                                  <a:latin typeface="Cambria Math"/>
                                  <a:ea typeface="Cambria Math"/>
                                </a:rPr>
                                <m:t>𝒙</m:t>
                              </m:r>
                            </m:e>
                            <m:sub>
                              <m:r>
                                <a:rPr lang="en-US" sz="2000" b="1" i="1" smtClean="0">
                                  <a:latin typeface="Cambria Math"/>
                                  <a:ea typeface="Cambria Math"/>
                                </a:rPr>
                                <m:t>𝒏</m:t>
                              </m:r>
                            </m:sub>
                          </m:sSub>
                        </m:e>
                      </m:d>
                      <m:r>
                        <a:rPr lang="en-US" sz="2000" b="1" i="1" smtClean="0">
                          <a:latin typeface="Cambria Math"/>
                          <a:ea typeface="Cambria Math"/>
                        </a:rPr>
                        <m:t>,  </m:t>
                      </m:r>
                      <m:r>
                        <a:rPr lang="en-US" sz="2000" b="1" i="1" smtClean="0">
                          <a:latin typeface="Cambria Math"/>
                          <a:ea typeface="Cambria Math"/>
                        </a:rPr>
                        <m:t>𝒏</m:t>
                      </m:r>
                      <m:r>
                        <a:rPr lang="en-US" sz="2000" b="1" i="1" smtClean="0">
                          <a:latin typeface="Cambria Math"/>
                          <a:ea typeface="Cambria Math"/>
                        </a:rPr>
                        <m:t>≥</m:t>
                      </m:r>
                      <m:r>
                        <a:rPr lang="en-US" sz="2000" b="1" i="1" smtClean="0">
                          <a:latin typeface="Cambria Math"/>
                          <a:ea typeface="Cambria Math"/>
                        </a:rPr>
                        <m:t>𝟎</m:t>
                      </m:r>
                    </m:oMath>
                  </m:oMathPara>
                </a14:m>
                <a:endParaRPr lang="en-GB" sz="2000" b="1" dirty="0"/>
              </a:p>
            </p:txBody>
          </p:sp>
        </mc:Choice>
        <mc:Fallback xmlns="">
          <p:sp>
            <p:nvSpPr>
              <p:cNvPr id="13" name="TextBox 12"/>
              <p:cNvSpPr txBox="1">
                <a:spLocks noRot="1" noChangeAspect="1" noMove="1" noResize="1" noEditPoints="1" noAdjustHandles="1" noChangeArrowheads="1" noChangeShapeType="1" noTextEdit="1"/>
              </p:cNvSpPr>
              <p:nvPr/>
            </p:nvSpPr>
            <p:spPr>
              <a:xfrm>
                <a:off x="323528" y="5157192"/>
                <a:ext cx="4029052" cy="400110"/>
              </a:xfrm>
              <a:prstGeom prst="rect">
                <a:avLst/>
              </a:prstGeom>
              <a:blipFill rotWithShape="1">
                <a:blip r:embed="rId6"/>
                <a:stretch>
                  <a:fillRect b="-4545"/>
                </a:stretch>
              </a:blipFill>
            </p:spPr>
            <p:txBody>
              <a:bodyPr/>
              <a:lstStyle/>
              <a:p>
                <a:r>
                  <a:rPr lang="en-GB">
                    <a:noFill/>
                  </a:rPr>
                  <a:t> </a:t>
                </a:r>
              </a:p>
            </p:txBody>
          </p:sp>
        </mc:Fallback>
      </mc:AlternateContent>
    </p:spTree>
    <p:extLst>
      <p:ext uri="{BB962C8B-B14F-4D97-AF65-F5344CB8AC3E}">
        <p14:creationId xmlns:p14="http://schemas.microsoft.com/office/powerpoint/2010/main" val="1610054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a:t>
            </a:r>
            <a:r>
              <a:rPr lang="en-US" dirty="0"/>
              <a:t>numerical solver</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15</a:t>
            </a:fld>
            <a:endParaRPr lang="en-GB" dirty="0"/>
          </a:p>
        </p:txBody>
      </p:sp>
      <p:sp>
        <p:nvSpPr>
          <p:cNvPr id="5" name="Rectangle 4"/>
          <p:cNvSpPr/>
          <p:nvPr/>
        </p:nvSpPr>
        <p:spPr>
          <a:xfrm>
            <a:off x="618008" y="1340768"/>
            <a:ext cx="742008" cy="7420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dirty="0">
                <a:solidFill>
                  <a:schemeClr val="tx1"/>
                </a:solidFill>
              </a:rPr>
              <a:t>a</a:t>
            </a:r>
            <a:endParaRPr lang="en-GB" dirty="0">
              <a:solidFill>
                <a:schemeClr val="tx1"/>
              </a:solidFill>
            </a:endParaRPr>
          </a:p>
        </p:txBody>
      </p:sp>
      <p:sp>
        <p:nvSpPr>
          <p:cNvPr id="6" name="Rectangle 5"/>
          <p:cNvSpPr/>
          <p:nvPr/>
        </p:nvSpPr>
        <p:spPr>
          <a:xfrm>
            <a:off x="2677864" y="1340768"/>
            <a:ext cx="742008" cy="74200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solidFill>
                  <a:schemeClr val="tx1"/>
                </a:solidFill>
              </a:rPr>
              <a:t>b</a:t>
            </a:r>
            <a:endParaRPr lang="en-GB" dirty="0">
              <a:solidFill>
                <a:schemeClr val="tx1"/>
              </a:solidFill>
            </a:endParaRPr>
          </a:p>
        </p:txBody>
      </p:sp>
      <p:cxnSp>
        <p:nvCxnSpPr>
          <p:cNvPr id="8" name="Straight Arrow Connector 7"/>
          <p:cNvCxnSpPr>
            <a:stCxn id="5" idx="3"/>
            <a:endCxn id="6" idx="1"/>
          </p:cNvCxnSpPr>
          <p:nvPr/>
        </p:nvCxnSpPr>
        <p:spPr>
          <a:xfrm>
            <a:off x="1360016" y="1711772"/>
            <a:ext cx="1317848" cy="0"/>
          </a:xfrm>
          <a:prstGeom prst="straightConnector1">
            <a:avLst/>
          </a:prstGeom>
          <a:ln w="19050">
            <a:headEnd type="arrow"/>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Box 13"/>
              <p:cNvSpPr txBox="1"/>
              <p:nvPr/>
            </p:nvSpPr>
            <p:spPr>
              <a:xfrm>
                <a:off x="4499992" y="1480938"/>
                <a:ext cx="1582484"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𝑎</m:t>
                      </m:r>
                      <m:r>
                        <a:rPr lang="en-US" sz="2400" b="0" i="1" smtClean="0">
                          <a:latin typeface="Cambria Math"/>
                        </a:rPr>
                        <m:t>−</m:t>
                      </m:r>
                      <m:r>
                        <a:rPr lang="en-US" sz="2400" b="0" i="1" smtClean="0">
                          <a:latin typeface="Cambria Math"/>
                        </a:rPr>
                        <m:t>𝑏</m:t>
                      </m:r>
                      <m:r>
                        <a:rPr lang="en-US" sz="2400" b="0" i="1" smtClean="0">
                          <a:latin typeface="Cambria Math"/>
                        </a:rPr>
                        <m:t>=0</m:t>
                      </m:r>
                    </m:oMath>
                  </m:oMathPara>
                </a14:m>
                <a:endParaRPr lang="en-GB" sz="2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4499992" y="1480938"/>
                <a:ext cx="1582484" cy="461665"/>
              </a:xfrm>
              <a:prstGeom prst="rect">
                <a:avLst/>
              </a:prstGeom>
              <a:blipFill rotWithShape="1">
                <a:blip r:embed="rId2"/>
                <a:stretch>
                  <a:fillRect/>
                </a:stretch>
              </a:blipFill>
            </p:spPr>
            <p:txBody>
              <a:bodyPr/>
              <a:lstStyle/>
              <a:p>
                <a:r>
                  <a:rPr lang="en-GB">
                    <a:noFill/>
                  </a:rPr>
                  <a:t> </a:t>
                </a:r>
              </a:p>
            </p:txBody>
          </p:sp>
        </mc:Fallback>
      </mc:AlternateContent>
      <p:grpSp>
        <p:nvGrpSpPr>
          <p:cNvPr id="20" name="Group 19"/>
          <p:cNvGrpSpPr/>
          <p:nvPr/>
        </p:nvGrpSpPr>
        <p:grpSpPr>
          <a:xfrm>
            <a:off x="611560" y="3068960"/>
            <a:ext cx="2977455" cy="1152128"/>
            <a:chOff x="874464" y="2492896"/>
            <a:chExt cx="2977455" cy="1656184"/>
          </a:xfrm>
        </p:grpSpPr>
        <p:sp>
          <p:nvSpPr>
            <p:cNvPr id="15" name="Rectangle 14"/>
            <p:cNvSpPr/>
            <p:nvPr/>
          </p:nvSpPr>
          <p:spPr>
            <a:xfrm>
              <a:off x="874464" y="2492896"/>
              <a:ext cx="2977455" cy="165618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a = c1 + c2*</a:t>
              </a:r>
              <a:r>
                <a:rPr lang="en-US" b="1" dirty="0" err="1" smtClean="0">
                  <a:solidFill>
                    <a:schemeClr val="tx1"/>
                  </a:solidFill>
                </a:rPr>
                <a:t>cos</a:t>
              </a:r>
              <a:r>
                <a:rPr lang="en-US" b="1" dirty="0" smtClean="0">
                  <a:solidFill>
                    <a:schemeClr val="tx1"/>
                  </a:solidFill>
                </a:rPr>
                <a:t>(phi)</a:t>
              </a:r>
            </a:p>
          </p:txBody>
        </p:sp>
        <p:sp>
          <p:nvSpPr>
            <p:cNvPr id="16" name="TextBox 15"/>
            <p:cNvSpPr txBox="1"/>
            <p:nvPr/>
          </p:nvSpPr>
          <p:spPr>
            <a:xfrm>
              <a:off x="3556645" y="3087536"/>
              <a:ext cx="295274" cy="466903"/>
            </a:xfrm>
            <a:prstGeom prst="rect">
              <a:avLst/>
            </a:prstGeom>
            <a:noFill/>
          </p:spPr>
          <p:txBody>
            <a:bodyPr wrap="none" rtlCol="0" anchor="ctr">
              <a:spAutoFit/>
            </a:bodyPr>
            <a:lstStyle/>
            <a:p>
              <a:r>
                <a:rPr lang="en-US" dirty="0" smtClean="0"/>
                <a:t>a</a:t>
              </a:r>
              <a:endParaRPr lang="en-GB" dirty="0"/>
            </a:p>
          </p:txBody>
        </p:sp>
        <p:sp>
          <p:nvSpPr>
            <p:cNvPr id="17" name="TextBox 16"/>
            <p:cNvSpPr txBox="1"/>
            <p:nvPr/>
          </p:nvSpPr>
          <p:spPr>
            <a:xfrm>
              <a:off x="874720" y="2576952"/>
              <a:ext cx="399468" cy="466903"/>
            </a:xfrm>
            <a:prstGeom prst="rect">
              <a:avLst/>
            </a:prstGeom>
            <a:noFill/>
          </p:spPr>
          <p:txBody>
            <a:bodyPr wrap="none" rtlCol="0" anchor="ctr">
              <a:spAutoFit/>
            </a:bodyPr>
            <a:lstStyle/>
            <a:p>
              <a:r>
                <a:rPr lang="en-US" dirty="0" smtClean="0"/>
                <a:t>c1</a:t>
              </a:r>
              <a:endParaRPr lang="en-GB" dirty="0"/>
            </a:p>
          </p:txBody>
        </p:sp>
        <p:sp>
          <p:nvSpPr>
            <p:cNvPr id="18" name="TextBox 17"/>
            <p:cNvSpPr txBox="1"/>
            <p:nvPr/>
          </p:nvSpPr>
          <p:spPr>
            <a:xfrm>
              <a:off x="874464" y="3585081"/>
              <a:ext cx="481222" cy="466903"/>
            </a:xfrm>
            <a:prstGeom prst="rect">
              <a:avLst/>
            </a:prstGeom>
            <a:noFill/>
          </p:spPr>
          <p:txBody>
            <a:bodyPr wrap="none" rtlCol="0" anchor="ctr">
              <a:spAutoFit/>
            </a:bodyPr>
            <a:lstStyle/>
            <a:p>
              <a:r>
                <a:rPr lang="en-US" dirty="0" smtClean="0"/>
                <a:t>phi</a:t>
              </a:r>
              <a:endParaRPr lang="en-GB" dirty="0"/>
            </a:p>
          </p:txBody>
        </p:sp>
        <p:sp>
          <p:nvSpPr>
            <p:cNvPr id="19" name="TextBox 18"/>
            <p:cNvSpPr txBox="1"/>
            <p:nvPr/>
          </p:nvSpPr>
          <p:spPr>
            <a:xfrm>
              <a:off x="874464" y="3087536"/>
              <a:ext cx="399468" cy="466903"/>
            </a:xfrm>
            <a:prstGeom prst="rect">
              <a:avLst/>
            </a:prstGeom>
            <a:noFill/>
          </p:spPr>
          <p:txBody>
            <a:bodyPr wrap="none" rtlCol="0" anchor="ctr">
              <a:spAutoFit/>
            </a:bodyPr>
            <a:lstStyle/>
            <a:p>
              <a:r>
                <a:rPr lang="en-US" dirty="0" smtClean="0"/>
                <a:t>c2</a:t>
              </a:r>
              <a:endParaRPr lang="en-GB" dirty="0"/>
            </a:p>
          </p:txBody>
        </p:sp>
      </p:grpSp>
      <mc:AlternateContent xmlns:mc="http://schemas.openxmlformats.org/markup-compatibility/2006">
        <mc:Choice xmlns:a14="http://schemas.microsoft.com/office/drawing/2010/main" Requires="a14">
          <p:sp>
            <p:nvSpPr>
              <p:cNvPr id="21" name="TextBox 20"/>
              <p:cNvSpPr txBox="1"/>
              <p:nvPr/>
            </p:nvSpPr>
            <p:spPr>
              <a:xfrm>
                <a:off x="4499992" y="3414191"/>
                <a:ext cx="311489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𝑎</m:t>
                      </m:r>
                      <m:r>
                        <a:rPr lang="en-US" sz="2400" b="0" i="1" smtClean="0">
                          <a:latin typeface="Cambria Math"/>
                        </a:rPr>
                        <m:t>−</m:t>
                      </m:r>
                      <m:sSub>
                        <m:sSubPr>
                          <m:ctrlPr>
                            <a:rPr lang="en-US" sz="2400" i="1" smtClean="0">
                              <a:latin typeface="Cambria Math" panose="02040503050406030204" pitchFamily="18" charset="0"/>
                            </a:rPr>
                          </m:ctrlPr>
                        </m:sSubPr>
                        <m:e>
                          <m:r>
                            <a:rPr lang="en-US" sz="2400" b="0" i="1" smtClean="0">
                              <a:latin typeface="Cambria Math"/>
                            </a:rPr>
                            <m:t>𝑐</m:t>
                          </m:r>
                        </m:e>
                        <m:sub>
                          <m:r>
                            <a:rPr lang="en-US" sz="2400" b="0" i="1" smtClean="0">
                              <a:latin typeface="Cambria Math"/>
                            </a:rPr>
                            <m:t>1</m:t>
                          </m:r>
                        </m:sub>
                      </m:sSub>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b="0" i="1">
                              <a:latin typeface="Cambria Math"/>
                            </a:rPr>
                            <m:t>𝑐</m:t>
                          </m:r>
                        </m:e>
                        <m:sub>
                          <m:r>
                            <a:rPr lang="en-US" sz="2400" b="0" i="1" smtClean="0">
                              <a:latin typeface="Cambria Math" panose="02040503050406030204" pitchFamily="18" charset="0"/>
                            </a:rPr>
                            <m:t>2</m:t>
                          </m:r>
                        </m:sub>
                      </m:sSub>
                      <m:func>
                        <m:funcPr>
                          <m:ctrlPr>
                            <a:rPr lang="en-US" sz="2400" i="1" smtClean="0">
                              <a:latin typeface="Cambria Math" panose="02040503050406030204" pitchFamily="18" charset="0"/>
                            </a:rPr>
                          </m:ctrlPr>
                        </m:funcPr>
                        <m:fName>
                          <m:r>
                            <m:rPr>
                              <m:sty m:val="p"/>
                            </m:rPr>
                            <a:rPr lang="en-US" sz="2400" b="0" i="0" smtClean="0">
                              <a:latin typeface="Cambria Math"/>
                            </a:rPr>
                            <m:t>cos</m:t>
                          </m:r>
                        </m:fName>
                        <m:e>
                          <m:r>
                            <a:rPr lang="en-US" sz="2400" b="0" i="1" smtClean="0">
                              <a:latin typeface="Cambria Math"/>
                              <a:ea typeface="Cambria Math"/>
                            </a:rPr>
                            <m:t>𝜑</m:t>
                          </m:r>
                        </m:e>
                      </m:func>
                      <m:r>
                        <a:rPr lang="en-US" sz="2400" b="0" i="1" smtClean="0">
                          <a:latin typeface="Cambria Math"/>
                        </a:rPr>
                        <m:t>=0</m:t>
                      </m:r>
                    </m:oMath>
                  </m:oMathPara>
                </a14:m>
                <a:endParaRPr lang="en-GB" sz="2400" dirty="0"/>
              </a:p>
            </p:txBody>
          </p:sp>
        </mc:Choice>
        <mc:Fallback>
          <p:sp>
            <p:nvSpPr>
              <p:cNvPr id="21" name="TextBox 20"/>
              <p:cNvSpPr txBox="1">
                <a:spLocks noRot="1" noChangeAspect="1" noMove="1" noResize="1" noEditPoints="1" noAdjustHandles="1" noChangeArrowheads="1" noChangeShapeType="1" noTextEdit="1"/>
              </p:cNvSpPr>
              <p:nvPr/>
            </p:nvSpPr>
            <p:spPr>
              <a:xfrm>
                <a:off x="4499992" y="3414191"/>
                <a:ext cx="3114892" cy="461665"/>
              </a:xfrm>
              <a:prstGeom prst="rect">
                <a:avLst/>
              </a:prstGeom>
              <a:blipFill rotWithShape="0">
                <a:blip r:embed="rId3"/>
                <a:stretch>
                  <a:fillRect b="-10526"/>
                </a:stretch>
              </a:blipFill>
            </p:spPr>
            <p:txBody>
              <a:bodyPr/>
              <a:lstStyle/>
              <a:p>
                <a:r>
                  <a:rPr lang="en-GB">
                    <a:noFill/>
                  </a:rPr>
                  <a:t> </a:t>
                </a:r>
              </a:p>
            </p:txBody>
          </p:sp>
        </mc:Fallback>
      </mc:AlternateContent>
      <p:sp>
        <p:nvSpPr>
          <p:cNvPr id="23" name="Rectangle 22"/>
          <p:cNvSpPr/>
          <p:nvPr/>
        </p:nvSpPr>
        <p:spPr>
          <a:xfrm>
            <a:off x="611559" y="5106888"/>
            <a:ext cx="2977455"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some computation</a:t>
            </a:r>
          </a:p>
          <a:p>
            <a:pPr algn="ctr"/>
            <a:r>
              <a:rPr lang="en-US" dirty="0" smtClean="0">
                <a:solidFill>
                  <a:schemeClr val="tx1"/>
                </a:solidFill>
              </a:rPr>
              <a:t>that gives </a:t>
            </a:r>
            <a:r>
              <a:rPr lang="en-US" b="1" dirty="0" smtClean="0">
                <a:solidFill>
                  <a:schemeClr val="tx1"/>
                </a:solidFill>
              </a:rPr>
              <a:t>b(c3, c4)</a:t>
            </a:r>
            <a:endParaRPr lang="en-GB" b="1" dirty="0">
              <a:solidFill>
                <a:schemeClr val="tx1"/>
              </a:solidFill>
            </a:endParaRPr>
          </a:p>
        </p:txBody>
      </p:sp>
      <p:sp>
        <p:nvSpPr>
          <p:cNvPr id="24" name="TextBox 23"/>
          <p:cNvSpPr txBox="1"/>
          <p:nvPr/>
        </p:nvSpPr>
        <p:spPr>
          <a:xfrm>
            <a:off x="323528" y="796898"/>
            <a:ext cx="1984839" cy="461665"/>
          </a:xfrm>
          <a:prstGeom prst="rect">
            <a:avLst/>
          </a:prstGeom>
          <a:noFill/>
        </p:spPr>
        <p:txBody>
          <a:bodyPr wrap="none" rtlCol="0">
            <a:spAutoFit/>
          </a:bodyPr>
          <a:lstStyle/>
          <a:p>
            <a:pPr marL="285750" indent="-285750">
              <a:buFont typeface="Arial" pitchFamily="34" charset="0"/>
              <a:buChar char="•"/>
            </a:pPr>
            <a:r>
              <a:rPr lang="en-US" sz="2400" dirty="0" smtClean="0"/>
              <a:t>Connection:</a:t>
            </a:r>
          </a:p>
        </p:txBody>
      </p:sp>
      <p:sp>
        <p:nvSpPr>
          <p:cNvPr id="30" name="Rectangle 29"/>
          <p:cNvSpPr/>
          <p:nvPr/>
        </p:nvSpPr>
        <p:spPr>
          <a:xfrm>
            <a:off x="323528" y="2492896"/>
            <a:ext cx="2748125" cy="461665"/>
          </a:xfrm>
          <a:prstGeom prst="rect">
            <a:avLst/>
          </a:prstGeom>
        </p:spPr>
        <p:txBody>
          <a:bodyPr wrap="none">
            <a:spAutoFit/>
          </a:bodyPr>
          <a:lstStyle/>
          <a:p>
            <a:pPr marL="285750" lvl="0" indent="-285750">
              <a:buFont typeface="Arial" pitchFamily="34" charset="0"/>
              <a:buChar char="•"/>
            </a:pPr>
            <a:r>
              <a:rPr lang="en-US" sz="2400" dirty="0">
                <a:solidFill>
                  <a:prstClr val="black"/>
                </a:solidFill>
              </a:rPr>
              <a:t>Algebraic relation:</a:t>
            </a:r>
          </a:p>
        </p:txBody>
      </p:sp>
      <p:sp>
        <p:nvSpPr>
          <p:cNvPr id="32" name="Rectangle 31"/>
          <p:cNvSpPr/>
          <p:nvPr/>
        </p:nvSpPr>
        <p:spPr>
          <a:xfrm>
            <a:off x="323528" y="4573215"/>
            <a:ext cx="2634760" cy="461665"/>
          </a:xfrm>
          <a:prstGeom prst="rect">
            <a:avLst/>
          </a:prstGeom>
        </p:spPr>
        <p:txBody>
          <a:bodyPr wrap="none">
            <a:spAutoFit/>
          </a:bodyPr>
          <a:lstStyle/>
          <a:p>
            <a:pPr marL="285750" lvl="0" indent="-285750">
              <a:buFont typeface="Arial" pitchFamily="34" charset="0"/>
              <a:buChar char="•"/>
            </a:pPr>
            <a:r>
              <a:rPr lang="en-US" sz="2400" dirty="0">
                <a:solidFill>
                  <a:prstClr val="black"/>
                </a:solidFill>
              </a:rPr>
              <a:t>External method:</a:t>
            </a:r>
          </a:p>
        </p:txBody>
      </p:sp>
      <p:sp>
        <p:nvSpPr>
          <p:cNvPr id="33" name="TextBox 32"/>
          <p:cNvSpPr txBox="1"/>
          <p:nvPr/>
        </p:nvSpPr>
        <p:spPr>
          <a:xfrm>
            <a:off x="618008" y="5379422"/>
            <a:ext cx="306494" cy="369332"/>
          </a:xfrm>
          <a:prstGeom prst="rect">
            <a:avLst/>
          </a:prstGeom>
          <a:noFill/>
        </p:spPr>
        <p:txBody>
          <a:bodyPr wrap="none" rtlCol="0" anchor="ctr">
            <a:spAutoFit/>
          </a:bodyPr>
          <a:lstStyle/>
          <a:p>
            <a:r>
              <a:rPr lang="en-US" dirty="0" smtClean="0"/>
              <a:t>b</a:t>
            </a:r>
            <a:endParaRPr lang="en-GB" dirty="0"/>
          </a:p>
        </p:txBody>
      </p:sp>
      <p:sp>
        <p:nvSpPr>
          <p:cNvPr id="34" name="TextBox 33"/>
          <p:cNvSpPr txBox="1"/>
          <p:nvPr/>
        </p:nvSpPr>
        <p:spPr>
          <a:xfrm>
            <a:off x="3189546" y="5605341"/>
            <a:ext cx="399468" cy="369332"/>
          </a:xfrm>
          <a:prstGeom prst="rect">
            <a:avLst/>
          </a:prstGeom>
          <a:noFill/>
        </p:spPr>
        <p:txBody>
          <a:bodyPr wrap="none" rtlCol="0" anchor="ctr">
            <a:spAutoFit/>
          </a:bodyPr>
          <a:lstStyle/>
          <a:p>
            <a:r>
              <a:rPr lang="en-US" dirty="0" smtClean="0"/>
              <a:t>c4</a:t>
            </a:r>
            <a:endParaRPr lang="en-GB" dirty="0"/>
          </a:p>
        </p:txBody>
      </p:sp>
      <p:sp>
        <p:nvSpPr>
          <p:cNvPr id="35" name="TextBox 34"/>
          <p:cNvSpPr txBox="1"/>
          <p:nvPr/>
        </p:nvSpPr>
        <p:spPr>
          <a:xfrm>
            <a:off x="3189546" y="5157192"/>
            <a:ext cx="399468" cy="369332"/>
          </a:xfrm>
          <a:prstGeom prst="rect">
            <a:avLst/>
          </a:prstGeom>
          <a:noFill/>
        </p:spPr>
        <p:txBody>
          <a:bodyPr wrap="none" rtlCol="0" anchor="ctr">
            <a:spAutoFit/>
          </a:bodyPr>
          <a:lstStyle/>
          <a:p>
            <a:r>
              <a:rPr lang="en-US" dirty="0" smtClean="0"/>
              <a:t>c3</a:t>
            </a:r>
            <a:endParaRPr lang="en-GB" dirty="0"/>
          </a:p>
        </p:txBody>
      </p:sp>
      <mc:AlternateContent xmlns:mc="http://schemas.openxmlformats.org/markup-compatibility/2006" xmlns:a14="http://schemas.microsoft.com/office/drawing/2010/main">
        <mc:Choice Requires="a14">
          <p:sp>
            <p:nvSpPr>
              <p:cNvPr id="36" name="TextBox 35"/>
              <p:cNvSpPr txBox="1"/>
              <p:nvPr/>
            </p:nvSpPr>
            <p:spPr>
              <a:xfrm>
                <a:off x="4499992" y="5333255"/>
                <a:ext cx="3969292"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a:rPr>
                        <m:t>𝑏</m:t>
                      </m:r>
                      <m:r>
                        <a:rPr lang="en-US" sz="2400" b="0" i="1" smtClean="0">
                          <a:latin typeface="Cambria Math"/>
                        </a:rPr>
                        <m:t>−</m:t>
                      </m:r>
                      <m:r>
                        <a:rPr lang="en-US" sz="2400" b="0" i="1" smtClean="0">
                          <a:latin typeface="Cambria Math"/>
                        </a:rPr>
                        <m:t>𝑒𝑥𝑡</m:t>
                      </m:r>
                      <m:r>
                        <a:rPr lang="en-US" sz="2400" b="0" i="1" smtClean="0">
                          <a:latin typeface="Cambria Math"/>
                        </a:rPr>
                        <m:t>_</m:t>
                      </m:r>
                      <m:r>
                        <a:rPr lang="en-US" sz="2400" b="0" i="1" smtClean="0">
                          <a:latin typeface="Cambria Math"/>
                        </a:rPr>
                        <m:t>𝑚𝑒𝑡h𝑜𝑑</m:t>
                      </m:r>
                      <m:r>
                        <a:rPr lang="en-US" sz="2400" b="0" i="1" smtClean="0">
                          <a:latin typeface="Cambria Math"/>
                        </a:rPr>
                        <m:t>(</m:t>
                      </m:r>
                      <m:r>
                        <a:rPr lang="en-US" sz="2400" b="0" i="1" smtClean="0">
                          <a:latin typeface="Cambria Math"/>
                        </a:rPr>
                        <m:t>𝑐</m:t>
                      </m:r>
                      <m:r>
                        <a:rPr lang="en-US" sz="2400" b="0" i="1" smtClean="0">
                          <a:latin typeface="Cambria Math"/>
                        </a:rPr>
                        <m:t>3, </m:t>
                      </m:r>
                      <m:r>
                        <a:rPr lang="en-US" sz="2400" b="0" i="1" smtClean="0">
                          <a:latin typeface="Cambria Math"/>
                        </a:rPr>
                        <m:t>𝑐</m:t>
                      </m:r>
                      <m:r>
                        <a:rPr lang="en-US" sz="2400" b="0" i="1" smtClean="0">
                          <a:latin typeface="Cambria Math"/>
                        </a:rPr>
                        <m:t>4)=0</m:t>
                      </m:r>
                    </m:oMath>
                  </m:oMathPara>
                </a14:m>
                <a:endParaRPr lang="en-GB" sz="2400" dirty="0"/>
              </a:p>
            </p:txBody>
          </p:sp>
        </mc:Choice>
        <mc:Fallback xmlns="">
          <p:sp>
            <p:nvSpPr>
              <p:cNvPr id="36" name="TextBox 35"/>
              <p:cNvSpPr txBox="1">
                <a:spLocks noRot="1" noChangeAspect="1" noMove="1" noResize="1" noEditPoints="1" noAdjustHandles="1" noChangeArrowheads="1" noChangeShapeType="1" noTextEdit="1"/>
              </p:cNvSpPr>
              <p:nvPr/>
            </p:nvSpPr>
            <p:spPr>
              <a:xfrm>
                <a:off x="4499992" y="5333255"/>
                <a:ext cx="3969292" cy="461665"/>
              </a:xfrm>
              <a:prstGeom prst="rect">
                <a:avLst/>
              </a:prstGeom>
              <a:blipFill rotWithShape="1">
                <a:blip r:embed="rId4"/>
                <a:stretch>
                  <a:fillRect b="-17105"/>
                </a:stretch>
              </a:blipFill>
            </p:spPr>
            <p:txBody>
              <a:bodyPr/>
              <a:lstStyle/>
              <a:p>
                <a:r>
                  <a:rPr lang="en-GB">
                    <a:noFill/>
                  </a:rPr>
                  <a:t> </a:t>
                </a:r>
              </a:p>
            </p:txBody>
          </p:sp>
        </mc:Fallback>
      </mc:AlternateContent>
      <p:sp>
        <p:nvSpPr>
          <p:cNvPr id="38" name="Right Brace 37"/>
          <p:cNvSpPr/>
          <p:nvPr/>
        </p:nvSpPr>
        <p:spPr>
          <a:xfrm>
            <a:off x="8604448" y="1340768"/>
            <a:ext cx="216024" cy="4493735"/>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2049091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optimization algorithm</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16</a:t>
            </a:fld>
            <a:endParaRPr lang="en-GB" dirty="0"/>
          </a:p>
        </p:txBody>
      </p:sp>
      <p:sp>
        <p:nvSpPr>
          <p:cNvPr id="5" name="TextBox 4"/>
          <p:cNvSpPr txBox="1"/>
          <p:nvPr/>
        </p:nvSpPr>
        <p:spPr>
          <a:xfrm>
            <a:off x="251520" y="680777"/>
            <a:ext cx="7863243" cy="461665"/>
          </a:xfrm>
          <a:prstGeom prst="rect">
            <a:avLst/>
          </a:prstGeom>
          <a:noFill/>
        </p:spPr>
        <p:txBody>
          <a:bodyPr wrap="none" rtlCol="0">
            <a:spAutoFit/>
          </a:bodyPr>
          <a:lstStyle/>
          <a:p>
            <a:r>
              <a:rPr lang="en-US" sz="2400" dirty="0" smtClean="0"/>
              <a:t>Improved </a:t>
            </a:r>
            <a:r>
              <a:rPr lang="en-GB" sz="2400" dirty="0"/>
              <a:t>Strength Pareto Evolutionary Algorithm </a:t>
            </a:r>
            <a:r>
              <a:rPr lang="en-GB" sz="2400" dirty="0" smtClean="0"/>
              <a:t>2 (</a:t>
            </a:r>
            <a:r>
              <a:rPr lang="en-US" sz="2400" b="1" dirty="0"/>
              <a:t>SPEA2</a:t>
            </a:r>
            <a:r>
              <a:rPr lang="en-US" sz="2400" b="1" dirty="0" smtClean="0"/>
              <a:t>+</a:t>
            </a:r>
            <a:r>
              <a:rPr lang="en-US" sz="2400" dirty="0" smtClean="0"/>
              <a:t>):</a:t>
            </a:r>
            <a:endParaRPr lang="en-GB" sz="2400" dirty="0"/>
          </a:p>
        </p:txBody>
      </p:sp>
      <p:sp>
        <p:nvSpPr>
          <p:cNvPr id="8" name="TextBox 7"/>
          <p:cNvSpPr txBox="1"/>
          <p:nvPr/>
        </p:nvSpPr>
        <p:spPr>
          <a:xfrm>
            <a:off x="251520" y="1268760"/>
            <a:ext cx="8568952" cy="4708981"/>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lang="en-US" sz="2000" dirty="0" smtClean="0"/>
              <a:t>Uses a regular population and </a:t>
            </a:r>
            <a:r>
              <a:rPr lang="en-US" sz="2000" b="1" dirty="0" smtClean="0"/>
              <a:t>two archives</a:t>
            </a:r>
            <a:r>
              <a:rPr lang="en-US" sz="2000" dirty="0" smtClean="0"/>
              <a:t> to hold </a:t>
            </a:r>
            <a:r>
              <a:rPr lang="en-US" sz="2000" b="1" dirty="0" smtClean="0"/>
              <a:t>diverse</a:t>
            </a:r>
            <a:r>
              <a:rPr lang="en-US" sz="2000" dirty="0" smtClean="0"/>
              <a:t> solutions in the </a:t>
            </a:r>
            <a:r>
              <a:rPr lang="en-US" sz="2000" b="1" dirty="0" smtClean="0"/>
              <a:t>objective space</a:t>
            </a:r>
            <a:r>
              <a:rPr lang="en-US" sz="2000" dirty="0" smtClean="0"/>
              <a:t> and </a:t>
            </a:r>
            <a:r>
              <a:rPr lang="en-US" sz="2000" b="1" dirty="0" smtClean="0"/>
              <a:t>variable space</a:t>
            </a:r>
            <a:r>
              <a:rPr lang="en-US" sz="2000" dirty="0" smtClean="0"/>
              <a:t>.</a:t>
            </a:r>
          </a:p>
          <a:p>
            <a:pPr marL="285750" indent="-285750" algn="just">
              <a:spcAft>
                <a:spcPts val="1200"/>
              </a:spcAft>
              <a:buFont typeface="Arial" panose="020B0604020202020204" pitchFamily="34" charset="0"/>
              <a:buChar char="•"/>
            </a:pPr>
            <a:r>
              <a:rPr lang="en-US" sz="2000" dirty="0" smtClean="0"/>
              <a:t>During fitness assignment </a:t>
            </a:r>
            <a:r>
              <a:rPr lang="en-GB" sz="2000" dirty="0"/>
              <a:t>for each individual </a:t>
            </a:r>
            <a:r>
              <a:rPr lang="en-GB" sz="2000" b="1" dirty="0"/>
              <a:t>both dominating and </a:t>
            </a:r>
            <a:r>
              <a:rPr lang="en-GB" sz="2000" b="1" dirty="0" smtClean="0"/>
              <a:t>dominated</a:t>
            </a:r>
            <a:r>
              <a:rPr lang="en-GB" sz="2000" dirty="0" smtClean="0"/>
              <a:t> solutions </a:t>
            </a:r>
            <a:r>
              <a:rPr lang="en-GB" sz="2000" dirty="0"/>
              <a:t>are taken into </a:t>
            </a:r>
            <a:r>
              <a:rPr lang="en-GB" sz="2000" dirty="0" smtClean="0"/>
              <a:t>account.</a:t>
            </a:r>
            <a:endParaRPr lang="en-US" sz="2000" dirty="0" smtClean="0"/>
          </a:p>
          <a:p>
            <a:pPr marL="285750" indent="-285750" algn="just">
              <a:spcAft>
                <a:spcPts val="1200"/>
              </a:spcAft>
              <a:buFont typeface="Arial" panose="020B0604020202020204" pitchFamily="34" charset="0"/>
              <a:buChar char="•"/>
            </a:pPr>
            <a:r>
              <a:rPr lang="en-US" sz="2000" b="1" dirty="0" smtClean="0"/>
              <a:t>Environmental selection</a:t>
            </a:r>
            <a:r>
              <a:rPr lang="en-US" sz="2000" dirty="0" smtClean="0"/>
              <a:t> is used during archives update. This </a:t>
            </a:r>
            <a:r>
              <a:rPr lang="en-GB" sz="2000" dirty="0" smtClean="0"/>
              <a:t>allows to keep outer solutions in </a:t>
            </a:r>
            <a:r>
              <a:rPr lang="en-GB" sz="2000" dirty="0"/>
              <a:t>the archive in order </a:t>
            </a:r>
            <a:r>
              <a:rPr lang="en-GB" sz="2000" dirty="0" smtClean="0"/>
              <a:t>to obtain </a:t>
            </a:r>
            <a:r>
              <a:rPr lang="en-GB" sz="2000" dirty="0"/>
              <a:t>a good spread of </a:t>
            </a:r>
            <a:r>
              <a:rPr lang="en-GB" sz="2000" dirty="0" smtClean="0"/>
              <a:t>non-dominated solutions.</a:t>
            </a:r>
            <a:endParaRPr lang="en-US" sz="2000" dirty="0" smtClean="0"/>
          </a:p>
          <a:p>
            <a:pPr marL="285750" indent="-285750" algn="just">
              <a:spcAft>
                <a:spcPts val="1200"/>
              </a:spcAft>
              <a:buFont typeface="Arial" panose="020B0604020202020204" pitchFamily="34" charset="0"/>
              <a:buChar char="•"/>
            </a:pPr>
            <a:r>
              <a:rPr lang="en-US" sz="2000" b="1" dirty="0" smtClean="0"/>
              <a:t>Neighborhood crossover</a:t>
            </a:r>
            <a:r>
              <a:rPr lang="en-US" sz="2000" dirty="0" smtClean="0"/>
              <a:t>, which crosses over individuals close to each other in objective space. </a:t>
            </a:r>
            <a:r>
              <a:rPr lang="en-GB" sz="2000" dirty="0"/>
              <a:t>In </a:t>
            </a:r>
            <a:r>
              <a:rPr lang="en-GB" sz="2000" dirty="0" smtClean="0"/>
              <a:t>neighbourhood crossover</a:t>
            </a:r>
            <a:r>
              <a:rPr lang="en-GB" sz="2000" dirty="0"/>
              <a:t>, individuals that match in the search direction are crossed over </a:t>
            </a:r>
            <a:r>
              <a:rPr lang="en-GB" sz="2000" dirty="0" smtClean="0"/>
              <a:t>to generate </a:t>
            </a:r>
            <a:r>
              <a:rPr lang="en-GB" sz="2000" dirty="0"/>
              <a:t>offspring that are similar to the parent.</a:t>
            </a:r>
            <a:endParaRPr lang="en-US" sz="2000" dirty="0" smtClean="0"/>
          </a:p>
          <a:p>
            <a:pPr marL="285750" indent="-285750" algn="just">
              <a:spcAft>
                <a:spcPts val="1200"/>
              </a:spcAft>
              <a:buFont typeface="Arial" panose="020B0604020202020204" pitchFamily="34" charset="0"/>
              <a:buChar char="•"/>
            </a:pPr>
            <a:r>
              <a:rPr lang="en-GB" sz="2000" b="1" dirty="0"/>
              <a:t>Mating selection</a:t>
            </a:r>
            <a:r>
              <a:rPr lang="en-GB" sz="2000" dirty="0"/>
              <a:t>, which reflects </a:t>
            </a:r>
            <a:r>
              <a:rPr lang="en-GB" sz="2000" b="1" dirty="0"/>
              <a:t>all archived good individuals</a:t>
            </a:r>
            <a:r>
              <a:rPr lang="en-GB" sz="2000" dirty="0"/>
              <a:t> in the search. all </a:t>
            </a:r>
            <a:r>
              <a:rPr lang="en-GB" sz="2000" dirty="0" smtClean="0"/>
              <a:t>of the </a:t>
            </a:r>
            <a:r>
              <a:rPr lang="en-GB" sz="2000" dirty="0"/>
              <a:t>archive is copied to the population used in the </a:t>
            </a:r>
            <a:r>
              <a:rPr lang="en-GB" sz="2000" dirty="0" smtClean="0"/>
              <a:t>search.</a:t>
            </a:r>
            <a:endParaRPr lang="en-GB" sz="2000" dirty="0"/>
          </a:p>
        </p:txBody>
      </p:sp>
    </p:spTree>
    <p:extLst>
      <p:ext uri="{BB962C8B-B14F-4D97-AF65-F5344CB8AC3E}">
        <p14:creationId xmlns:p14="http://schemas.microsoft.com/office/powerpoint/2010/main" val="2605066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a:t>
            </a:r>
            <a:r>
              <a:rPr lang="en-US" dirty="0" smtClean="0"/>
              <a:t>optimization </a:t>
            </a:r>
            <a:r>
              <a:rPr lang="en-US" dirty="0"/>
              <a:t>algorithm</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323528" y="764704"/>
                <a:ext cx="8496944" cy="5184576"/>
              </a:xfrm>
            </p:spPr>
            <p:txBody>
              <a:bodyPr/>
              <a:lstStyle/>
              <a:p>
                <a:pPr>
                  <a:spcBef>
                    <a:spcPts val="0"/>
                  </a:spcBef>
                  <a:spcAft>
                    <a:spcPts val="1200"/>
                  </a:spcAft>
                </a:pPr>
                <a:r>
                  <a:rPr lang="en-US" sz="2000" b="1" dirty="0" smtClean="0"/>
                  <a:t>Step 1:</a:t>
                </a:r>
                <a:r>
                  <a:rPr lang="en-US" sz="2000" dirty="0" smtClean="0"/>
                  <a:t> </a:t>
                </a:r>
                <a:r>
                  <a:rPr lang="en-US" sz="2000" dirty="0"/>
                  <a:t>Initial </a:t>
                </a:r>
                <a:r>
                  <a:rPr lang="en-US" sz="2000" dirty="0" smtClean="0"/>
                  <a:t>population </a:t>
                </a:r>
                <a14:m>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a:rPr>
                          <m:t>𝑷</m:t>
                        </m:r>
                      </m:e>
                      <m:sub>
                        <m:r>
                          <a:rPr lang="en-US" sz="2000" b="1" i="1" smtClean="0">
                            <a:latin typeface="Cambria Math"/>
                          </a:rPr>
                          <m:t>𝟎</m:t>
                        </m:r>
                      </m:sub>
                    </m:sSub>
                  </m:oMath>
                </a14:m>
                <a:r>
                  <a:rPr lang="en-US" sz="2000" dirty="0" smtClean="0"/>
                  <a:t> is generated, </a:t>
                </a:r>
                <a14:m>
                  <m:oMath xmlns:m="http://schemas.openxmlformats.org/officeDocument/2006/math">
                    <m:r>
                      <a:rPr lang="en-US" sz="2000" b="1" i="1" smtClean="0">
                        <a:latin typeface="Cambria Math"/>
                      </a:rPr>
                      <m:t>𝒕</m:t>
                    </m:r>
                    <m:r>
                      <a:rPr lang="en-US" sz="2000" b="1" i="1" smtClean="0">
                        <a:latin typeface="Cambria Math"/>
                      </a:rPr>
                      <m:t>=</m:t>
                    </m:r>
                    <m:r>
                      <a:rPr lang="en-US" sz="2000" b="1" i="1" smtClean="0">
                        <a:latin typeface="Cambria Math"/>
                      </a:rPr>
                      <m:t>𝟎</m:t>
                    </m:r>
                  </m:oMath>
                </a14:m>
                <a:r>
                  <a:rPr lang="en-US" sz="2000" dirty="0" smtClean="0"/>
                  <a:t>.</a:t>
                </a:r>
              </a:p>
              <a:p>
                <a:pPr>
                  <a:spcBef>
                    <a:spcPts val="0"/>
                  </a:spcBef>
                  <a:spcAft>
                    <a:spcPts val="1200"/>
                  </a:spcAft>
                </a:pPr>
                <a:r>
                  <a:rPr lang="en-US" sz="2000" b="1" dirty="0" smtClean="0"/>
                  <a:t>Step 2:</a:t>
                </a:r>
                <a:r>
                  <a:rPr lang="en-US" sz="2000" dirty="0" smtClean="0"/>
                  <a:t> </a:t>
                </a:r>
                <a:r>
                  <a:rPr lang="en-US" sz="2000" dirty="0"/>
                  <a:t>Fitness values of all individuals </a:t>
                </a:r>
                <a:r>
                  <a:rPr lang="en-US" sz="2000" dirty="0" smtClean="0"/>
                  <a:t>in </a:t>
                </a:r>
                <a14:m>
                  <m:oMath xmlns:m="http://schemas.openxmlformats.org/officeDocument/2006/math">
                    <m:sSub>
                      <m:sSubPr>
                        <m:ctrlPr>
                          <a:rPr lang="en-US" sz="2000" b="1" i="1" smtClean="0">
                            <a:latin typeface="Cambria Math" panose="02040503050406030204" pitchFamily="18" charset="0"/>
                          </a:rPr>
                        </m:ctrlPr>
                      </m:sSubPr>
                      <m:e>
                        <m:r>
                          <a:rPr lang="en-US" sz="2000" b="1" i="1" smtClean="0">
                            <a:latin typeface="Cambria Math"/>
                          </a:rPr>
                          <m:t>𝑷</m:t>
                        </m:r>
                      </m:e>
                      <m:sub>
                        <m:r>
                          <a:rPr lang="en-US" sz="2000" b="1" i="1" smtClean="0">
                            <a:latin typeface="Cambria Math"/>
                          </a:rPr>
                          <m:t>𝒕</m:t>
                        </m:r>
                      </m:sub>
                    </m:sSub>
                  </m:oMath>
                </a14:m>
                <a:r>
                  <a:rPr lang="en-US" sz="2000" dirty="0" smtClean="0"/>
                  <a:t>, </a:t>
                </a:r>
                <a14:m>
                  <m:oMath xmlns:m="http://schemas.openxmlformats.org/officeDocument/2006/math">
                    <m:sSubSup>
                      <m:sSubSupPr>
                        <m:ctrlPr>
                          <a:rPr lang="en-US" sz="2000" b="1" i="1" smtClean="0">
                            <a:latin typeface="Cambria Math" panose="02040503050406030204" pitchFamily="18" charset="0"/>
                          </a:rPr>
                        </m:ctrlPr>
                      </m:sSubSupPr>
                      <m:e>
                        <m:r>
                          <a:rPr lang="en-US" sz="2000" b="1" i="1" smtClean="0">
                            <a:latin typeface="Cambria Math"/>
                          </a:rPr>
                          <m:t>𝑨</m:t>
                        </m:r>
                      </m:e>
                      <m:sub>
                        <m:r>
                          <a:rPr lang="en-US" sz="2000" b="1" i="1" smtClean="0">
                            <a:latin typeface="Cambria Math"/>
                          </a:rPr>
                          <m:t>𝒕</m:t>
                        </m:r>
                      </m:sub>
                      <m:sup>
                        <m:r>
                          <a:rPr lang="en-US" sz="2000" b="1" i="1" smtClean="0">
                            <a:latin typeface="Cambria Math"/>
                          </a:rPr>
                          <m:t>𝑶</m:t>
                        </m:r>
                      </m:sup>
                    </m:sSubSup>
                    <m:r>
                      <a:rPr lang="en-US" sz="2000" b="0" i="1" smtClean="0">
                        <a:latin typeface="Cambria Math"/>
                      </a:rPr>
                      <m:t> </m:t>
                    </m:r>
                  </m:oMath>
                </a14:m>
                <a:r>
                  <a:rPr lang="en-US" sz="2000" dirty="0" smtClean="0"/>
                  <a:t> 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sub>
                      <m:sup>
                        <m:r>
                          <a:rPr lang="en-US" sz="2000" b="1" i="1" smtClean="0">
                            <a:latin typeface="Cambria Math"/>
                          </a:rPr>
                          <m:t>𝑽</m:t>
                        </m:r>
                      </m:sup>
                    </m:sSubSup>
                  </m:oMath>
                </a14:m>
                <a:r>
                  <a:rPr lang="en-US" sz="2000" dirty="0" smtClean="0"/>
                  <a:t> are </a:t>
                </a:r>
                <a:r>
                  <a:rPr lang="en-US" sz="2000" dirty="0"/>
                  <a:t>calculated with </a:t>
                </a:r>
                <a:r>
                  <a:rPr lang="en-US" sz="2000" dirty="0" smtClean="0"/>
                  <a:t>fitness assignment method.</a:t>
                </a:r>
                <a:endParaRPr lang="en-US" sz="2000" dirty="0"/>
              </a:p>
              <a:p>
                <a:pPr>
                  <a:spcBef>
                    <a:spcPts val="0"/>
                  </a:spcBef>
                  <a:spcAft>
                    <a:spcPts val="1200"/>
                  </a:spcAft>
                </a:pPr>
                <a:r>
                  <a:rPr lang="en-US" sz="2000" b="1" dirty="0" smtClean="0"/>
                  <a:t>Step3:</a:t>
                </a:r>
                <a:r>
                  <a:rPr lang="en-US" sz="2000" dirty="0" smtClean="0"/>
                  <a:t> All non-dominated individuals in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𝑷</m:t>
                        </m:r>
                      </m:e>
                      <m:sub>
                        <m:r>
                          <a:rPr lang="en-US" sz="2000" b="1" i="1">
                            <a:latin typeface="Cambria Math"/>
                          </a:rPr>
                          <m:t>𝒕</m:t>
                        </m:r>
                      </m:sub>
                    </m:sSub>
                  </m:oMath>
                </a14:m>
                <a:r>
                  <a:rPr lang="en-US" sz="2000" dirty="0"/>
                  <a:t>,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sub>
                      <m:sup>
                        <m:r>
                          <a:rPr lang="en-US" sz="2000" b="1" i="1">
                            <a:latin typeface="Cambria Math"/>
                          </a:rPr>
                          <m:t>𝑶</m:t>
                        </m:r>
                      </m:sup>
                    </m:sSubSup>
                    <m:r>
                      <a:rPr lang="en-US" sz="2000" i="1">
                        <a:latin typeface="Cambria Math"/>
                      </a:rPr>
                      <m:t> </m:t>
                    </m:r>
                  </m:oMath>
                </a14:m>
                <a:r>
                  <a:rPr lang="en-US" sz="2000" dirty="0"/>
                  <a:t> 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sub>
                      <m:sup>
                        <m:r>
                          <a:rPr lang="en-US" sz="2000" b="1" i="1">
                            <a:latin typeface="Cambria Math"/>
                          </a:rPr>
                          <m:t>𝑽</m:t>
                        </m:r>
                      </m:sup>
                    </m:sSubSup>
                  </m:oMath>
                </a14:m>
                <a:r>
                  <a:rPr lang="en-US" sz="2000" dirty="0" smtClean="0"/>
                  <a:t> are copied to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smtClean="0">
                            <a:latin typeface="Cambria Math"/>
                          </a:rPr>
                          <m:t>+</m:t>
                        </m:r>
                        <m:r>
                          <a:rPr lang="en-US" sz="2000" b="1" i="1" smtClean="0">
                            <a:latin typeface="Cambria Math"/>
                          </a:rPr>
                          <m:t>𝟏</m:t>
                        </m:r>
                      </m:sub>
                      <m:sup>
                        <m:r>
                          <a:rPr lang="en-US" sz="2000" b="1" i="1">
                            <a:latin typeface="Cambria Math"/>
                          </a:rPr>
                          <m:t>𝑶</m:t>
                        </m:r>
                      </m:sup>
                    </m:sSubSup>
                    <m:r>
                      <a:rPr lang="en-US" sz="2000" i="1">
                        <a:latin typeface="Cambria Math"/>
                      </a:rPr>
                      <m:t> </m:t>
                    </m:r>
                  </m:oMath>
                </a14:m>
                <a:r>
                  <a:rPr lang="en-US" sz="2000" dirty="0"/>
                  <a:t> 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smtClean="0">
                            <a:latin typeface="Cambria Math"/>
                          </a:rPr>
                          <m:t>+</m:t>
                        </m:r>
                        <m:r>
                          <a:rPr lang="en-US" sz="2000" b="1" i="1" smtClean="0">
                            <a:latin typeface="Cambria Math"/>
                          </a:rPr>
                          <m:t>𝟏</m:t>
                        </m:r>
                      </m:sub>
                      <m:sup>
                        <m:r>
                          <a:rPr lang="en-US" sz="2000" b="1" i="1">
                            <a:latin typeface="Cambria Math"/>
                          </a:rPr>
                          <m:t>𝑽</m:t>
                        </m:r>
                      </m:sup>
                    </m:sSubSup>
                  </m:oMath>
                </a14:m>
                <a:r>
                  <a:rPr lang="en-US" sz="2000" dirty="0" smtClean="0"/>
                  <a:t>. If the number of individuals of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𝑶</m:t>
                        </m:r>
                      </m:sup>
                    </m:sSubSup>
                    <m:r>
                      <a:rPr lang="en-US" sz="2000" i="1">
                        <a:latin typeface="Cambria Math"/>
                      </a:rPr>
                      <m:t> </m:t>
                    </m:r>
                  </m:oMath>
                </a14:m>
                <a:r>
                  <a:rPr lang="en-US" sz="2000" dirty="0"/>
                  <a:t> </a:t>
                </a:r>
                <a:r>
                  <a:rPr lang="en-US" sz="2000" dirty="0" smtClean="0"/>
                  <a:t>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𝑽</m:t>
                        </m:r>
                      </m:sup>
                    </m:sSubSup>
                  </m:oMath>
                </a14:m>
                <a:r>
                  <a:rPr lang="en-US" sz="2000" dirty="0" smtClean="0"/>
                  <a:t> has exceeded </a:t>
                </a:r>
                <a14:m>
                  <m:oMath xmlns:m="http://schemas.openxmlformats.org/officeDocument/2006/math">
                    <m:r>
                      <a:rPr lang="en-US" sz="2000" b="1" i="1" smtClean="0">
                        <a:latin typeface="Cambria Math"/>
                      </a:rPr>
                      <m:t>𝑵</m:t>
                    </m:r>
                  </m:oMath>
                </a14:m>
                <a:r>
                  <a:rPr lang="en-US" sz="2000" dirty="0" smtClean="0"/>
                  <a:t>, archive truncation in objective space is applied to the individuals in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𝑶</m:t>
                        </m:r>
                      </m:sup>
                    </m:sSubSup>
                  </m:oMath>
                </a14:m>
                <a:r>
                  <a:rPr lang="en-US" sz="2000" dirty="0" smtClean="0"/>
                  <a:t>, and archive truncation in variable space  is applied to the individuals in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smtClean="0">
                            <a:latin typeface="Cambria Math"/>
                          </a:rPr>
                          <m:t>𝑽</m:t>
                        </m:r>
                      </m:sup>
                    </m:sSubSup>
                  </m:oMath>
                </a14:m>
                <a:r>
                  <a:rPr lang="en-US" sz="2000" dirty="0" smtClean="0"/>
                  <a:t> to reduce the number of individuals. If the number of individuals of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𝑶</m:t>
                        </m:r>
                      </m:sup>
                    </m:sSubSup>
                    <m:r>
                      <a:rPr lang="en-US" sz="2000" i="1">
                        <a:latin typeface="Cambria Math"/>
                      </a:rPr>
                      <m:t> </m:t>
                    </m:r>
                  </m:oMath>
                </a14:m>
                <a:r>
                  <a:rPr lang="en-US" sz="2000" dirty="0"/>
                  <a:t> </a:t>
                </a:r>
                <a:r>
                  <a:rPr lang="en-US" sz="2000" dirty="0" smtClean="0"/>
                  <a:t>or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𝑽</m:t>
                        </m:r>
                      </m:sup>
                    </m:sSubSup>
                  </m:oMath>
                </a14:m>
                <a:r>
                  <a:rPr lang="en-US" sz="2000" dirty="0" smtClean="0"/>
                  <a:t> is less than </a:t>
                </a:r>
                <a14:m>
                  <m:oMath xmlns:m="http://schemas.openxmlformats.org/officeDocument/2006/math">
                    <m:r>
                      <a:rPr lang="en-US" sz="2000" b="1" i="1">
                        <a:latin typeface="Cambria Math"/>
                      </a:rPr>
                      <m:t>𝑵</m:t>
                    </m:r>
                  </m:oMath>
                </a14:m>
                <a:r>
                  <a:rPr lang="en-US" sz="2000" dirty="0" smtClean="0"/>
                  <a:t>, individuals with good fitness from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𝑷</m:t>
                        </m:r>
                      </m:e>
                      <m:sub>
                        <m:r>
                          <a:rPr lang="en-US" sz="2000" b="1" i="1">
                            <a:latin typeface="Cambria Math"/>
                          </a:rPr>
                          <m:t>𝒕</m:t>
                        </m:r>
                      </m:sub>
                    </m:sSub>
                  </m:oMath>
                </a14:m>
                <a:r>
                  <a:rPr lang="en-US" sz="2000" dirty="0"/>
                  <a:t>,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sub>
                      <m:sup>
                        <m:r>
                          <a:rPr lang="en-US" sz="2000" b="1" i="1">
                            <a:latin typeface="Cambria Math"/>
                          </a:rPr>
                          <m:t>𝑶</m:t>
                        </m:r>
                      </m:sup>
                    </m:sSubSup>
                    <m:r>
                      <a:rPr lang="en-US" sz="2000" i="1">
                        <a:latin typeface="Cambria Math"/>
                      </a:rPr>
                      <m:t> </m:t>
                    </m:r>
                  </m:oMath>
                </a14:m>
                <a:r>
                  <a:rPr lang="en-US" sz="2000" dirty="0"/>
                  <a:t> 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sub>
                      <m:sup>
                        <m:r>
                          <a:rPr lang="en-US" sz="2000" b="1" i="1">
                            <a:latin typeface="Cambria Math"/>
                          </a:rPr>
                          <m:t>𝑽</m:t>
                        </m:r>
                      </m:sup>
                    </m:sSubSup>
                  </m:oMath>
                </a14:m>
                <a:r>
                  <a:rPr lang="en-US" sz="2000" dirty="0" smtClean="0"/>
                  <a:t> are used to fill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𝑶</m:t>
                        </m:r>
                      </m:sup>
                    </m:sSubSup>
                    <m:r>
                      <a:rPr lang="en-US" sz="2000" i="1">
                        <a:latin typeface="Cambria Math"/>
                      </a:rPr>
                      <m:t> </m:t>
                    </m:r>
                  </m:oMath>
                </a14:m>
                <a:r>
                  <a:rPr lang="en-US" sz="2000" dirty="0"/>
                  <a:t> and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𝑽</m:t>
                        </m:r>
                      </m:sup>
                    </m:sSubSup>
                  </m:oMath>
                </a14:m>
                <a:r>
                  <a:rPr lang="en-US" sz="2000" dirty="0" smtClean="0"/>
                  <a:t>.</a:t>
                </a:r>
              </a:p>
              <a:p>
                <a:pPr>
                  <a:spcBef>
                    <a:spcPts val="0"/>
                  </a:spcBef>
                  <a:spcAft>
                    <a:spcPts val="1200"/>
                  </a:spcAft>
                </a:pPr>
                <a:r>
                  <a:rPr lang="en-US" sz="2000" b="1" dirty="0" smtClean="0"/>
                  <a:t>Step 4:</a:t>
                </a:r>
                <a:r>
                  <a:rPr lang="en-US" sz="2000" dirty="0" smtClean="0"/>
                  <a:t> Terminate the search if </a:t>
                </a:r>
                <a14:m>
                  <m:oMath xmlns:m="http://schemas.openxmlformats.org/officeDocument/2006/math">
                    <m:r>
                      <a:rPr lang="en-US" sz="2000" b="0" i="1" smtClean="0">
                        <a:latin typeface="Cambria Math"/>
                      </a:rPr>
                      <m:t>𝑡</m:t>
                    </m:r>
                    <m:r>
                      <a:rPr lang="en-US" sz="2000" b="0" i="1" smtClean="0">
                        <a:latin typeface="Cambria Math"/>
                        <a:ea typeface="Cambria Math"/>
                      </a:rPr>
                      <m:t>≥</m:t>
                    </m:r>
                    <m:r>
                      <a:rPr lang="en-US" sz="2000" b="0" i="1" smtClean="0">
                        <a:latin typeface="Cambria Math"/>
                        <a:ea typeface="Cambria Math"/>
                      </a:rPr>
                      <m:t>𝑇</m:t>
                    </m:r>
                  </m:oMath>
                </a14:m>
                <a:r>
                  <a:rPr lang="en-US" sz="2000" dirty="0" smtClean="0"/>
                  <a:t> or other termination conditions are met.</a:t>
                </a:r>
              </a:p>
              <a:p>
                <a:pPr>
                  <a:spcBef>
                    <a:spcPts val="0"/>
                  </a:spcBef>
                  <a:spcAft>
                    <a:spcPts val="1200"/>
                  </a:spcAft>
                </a:pPr>
                <a:r>
                  <a:rPr lang="en-US" sz="2000" b="1" dirty="0" smtClean="0"/>
                  <a:t>Step 5:</a:t>
                </a:r>
                <a:r>
                  <a:rPr lang="en-US" sz="2000" dirty="0" smtClean="0"/>
                  <a:t> </a:t>
                </a:r>
                <a14:m>
                  <m:oMath xmlns:m="http://schemas.openxmlformats.org/officeDocument/2006/math">
                    <m:sSub>
                      <m:sSubPr>
                        <m:ctrlPr>
                          <a:rPr lang="en-US" sz="2000" b="1" i="1">
                            <a:latin typeface="Cambria Math" panose="02040503050406030204" pitchFamily="18" charset="0"/>
                          </a:rPr>
                        </m:ctrlPr>
                      </m:sSubPr>
                      <m:e>
                        <m:r>
                          <a:rPr lang="en-US" sz="2000" b="1" i="1">
                            <a:latin typeface="Cambria Math"/>
                          </a:rPr>
                          <m:t>𝑷</m:t>
                        </m:r>
                      </m:e>
                      <m:sub>
                        <m:r>
                          <a:rPr lang="en-US" sz="2000" b="1" i="1">
                            <a:latin typeface="Cambria Math"/>
                          </a:rPr>
                          <m:t>𝒕</m:t>
                        </m:r>
                        <m:r>
                          <a:rPr lang="en-US" sz="2000" b="1" i="1" smtClean="0">
                            <a:latin typeface="Cambria Math"/>
                          </a:rPr>
                          <m:t>+</m:t>
                        </m:r>
                        <m:r>
                          <a:rPr lang="en-US" sz="2000" b="1" i="1" smtClean="0">
                            <a:latin typeface="Cambria Math"/>
                          </a:rPr>
                          <m:t>𝟏</m:t>
                        </m:r>
                      </m:sub>
                    </m:sSub>
                  </m:oMath>
                </a14:m>
                <a:r>
                  <a:rPr lang="en-US" sz="2000" dirty="0"/>
                  <a:t> is generated by </a:t>
                </a:r>
                <a:r>
                  <a:rPr lang="en-US" sz="2000" dirty="0" smtClean="0"/>
                  <a:t>copying </a:t>
                </a:r>
                <a14:m>
                  <m:oMath xmlns:m="http://schemas.openxmlformats.org/officeDocument/2006/math">
                    <m:sSubSup>
                      <m:sSubSupPr>
                        <m:ctrlPr>
                          <a:rPr lang="en-US" sz="2000" b="1" i="1">
                            <a:latin typeface="Cambria Math" panose="02040503050406030204" pitchFamily="18" charset="0"/>
                          </a:rPr>
                        </m:ctrlPr>
                      </m:sSubSupPr>
                      <m:e>
                        <m:r>
                          <a:rPr lang="en-US" sz="2000" b="1" i="1">
                            <a:latin typeface="Cambria Math"/>
                          </a:rPr>
                          <m:t>𝑨</m:t>
                        </m:r>
                      </m:e>
                      <m:sub>
                        <m:r>
                          <a:rPr lang="en-US" sz="2000" b="1" i="1">
                            <a:latin typeface="Cambria Math"/>
                          </a:rPr>
                          <m:t>𝒕</m:t>
                        </m:r>
                        <m:r>
                          <a:rPr lang="en-US" sz="2000" b="1" i="1">
                            <a:latin typeface="Cambria Math"/>
                          </a:rPr>
                          <m:t>+</m:t>
                        </m:r>
                        <m:r>
                          <a:rPr lang="en-US" sz="2000" b="1" i="1">
                            <a:latin typeface="Cambria Math"/>
                          </a:rPr>
                          <m:t>𝟏</m:t>
                        </m:r>
                      </m:sub>
                      <m:sup>
                        <m:r>
                          <a:rPr lang="en-US" sz="2000" b="1" i="1">
                            <a:latin typeface="Cambria Math"/>
                          </a:rPr>
                          <m:t>𝑶</m:t>
                        </m:r>
                      </m:sup>
                    </m:sSubSup>
                  </m:oMath>
                </a14:m>
                <a:r>
                  <a:rPr lang="en-US" sz="2000" dirty="0" smtClean="0"/>
                  <a:t>. The neighborhood crossover and mutation operations are performed. Return to step 2 with </a:t>
                </a:r>
                <a14:m>
                  <m:oMath xmlns:m="http://schemas.openxmlformats.org/officeDocument/2006/math">
                    <m:r>
                      <a:rPr lang="en-US" sz="2000" b="1" i="1" smtClean="0">
                        <a:latin typeface="Cambria Math"/>
                      </a:rPr>
                      <m:t>𝒕</m:t>
                    </m:r>
                    <m:r>
                      <a:rPr lang="en-US" sz="2000" b="1" i="1" smtClean="0">
                        <a:latin typeface="Cambria Math"/>
                      </a:rPr>
                      <m:t>=</m:t>
                    </m:r>
                    <m:r>
                      <a:rPr lang="en-US" sz="2000" b="1" i="1" smtClean="0">
                        <a:latin typeface="Cambria Math"/>
                      </a:rPr>
                      <m:t>𝒕</m:t>
                    </m:r>
                    <m:r>
                      <a:rPr lang="en-US" sz="2000" b="1" i="1" smtClean="0">
                        <a:latin typeface="Cambria Math"/>
                      </a:rPr>
                      <m:t>+</m:t>
                    </m:r>
                    <m:r>
                      <a:rPr lang="en-US" sz="2000" b="1" i="1" smtClean="0">
                        <a:latin typeface="Cambria Math"/>
                      </a:rPr>
                      <m:t>𝟏</m:t>
                    </m:r>
                    <m:r>
                      <a:rPr lang="en-US" sz="2000" b="0" i="1" smtClean="0">
                        <a:latin typeface="Cambria Math"/>
                      </a:rPr>
                      <m:t>.</m:t>
                    </m:r>
                  </m:oMath>
                </a14:m>
                <a:endParaRPr lang="en-US" sz="20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323528" y="764704"/>
                <a:ext cx="8496944" cy="5184576"/>
              </a:xfrm>
              <a:blipFill rotWithShape="1">
                <a:blip r:embed="rId2"/>
                <a:stretch>
                  <a:fillRect l="-574" t="-588" r="-646" b="-152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1C11CC67-19AF-4969-BC07-EF43E100F96B}" type="slidenum">
              <a:rPr lang="en-GB" smtClean="0"/>
              <a:pPr/>
              <a:t>17</a:t>
            </a:fld>
            <a:endParaRPr lang="en-GB" dirty="0"/>
          </a:p>
        </p:txBody>
      </p:sp>
    </p:spTree>
    <p:extLst>
      <p:ext uri="{BB962C8B-B14F-4D97-AF65-F5344CB8AC3E}">
        <p14:creationId xmlns:p14="http://schemas.microsoft.com/office/powerpoint/2010/main" val="2193045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Fitness assignment method</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18</a:t>
            </a:fld>
            <a:endParaRPr lang="en-GB" dirty="0"/>
          </a:p>
        </p:txBody>
      </p:sp>
      <mc:AlternateContent xmlns:mc="http://schemas.openxmlformats.org/markup-compatibility/2006" xmlns:a14="http://schemas.microsoft.com/office/drawing/2010/main">
        <mc:Choice Requires="a14">
          <p:sp>
            <p:nvSpPr>
              <p:cNvPr id="5" name="Rectangle 4"/>
              <p:cNvSpPr/>
              <p:nvPr/>
            </p:nvSpPr>
            <p:spPr>
              <a:xfrm>
                <a:off x="251520" y="692696"/>
                <a:ext cx="8640960" cy="5589031"/>
              </a:xfrm>
              <a:prstGeom prst="rect">
                <a:avLst/>
              </a:prstGeom>
            </p:spPr>
            <p:txBody>
              <a:bodyPr wrap="square">
                <a:spAutoFit/>
              </a:bodyPr>
              <a:lstStyle/>
              <a:p>
                <a:r>
                  <a:rPr lang="en-US" sz="2000" dirty="0" smtClean="0"/>
                  <a:t>Each </a:t>
                </a:r>
                <a:r>
                  <a:rPr lang="en-US" sz="2000" dirty="0"/>
                  <a:t>individual </a:t>
                </a:r>
                <a14:m>
                  <m:oMath xmlns:m="http://schemas.openxmlformats.org/officeDocument/2006/math">
                    <m:r>
                      <a:rPr lang="en-US" sz="2000" b="1" i="1">
                        <a:latin typeface="Cambria Math"/>
                      </a:rPr>
                      <m:t>𝒊</m:t>
                    </m:r>
                  </m:oMath>
                </a14:m>
                <a:r>
                  <a:rPr lang="en-US" sz="2000" dirty="0"/>
                  <a:t> in both archives </a:t>
                </a:r>
                <a14:m>
                  <m:oMath xmlns:m="http://schemas.openxmlformats.org/officeDocument/2006/math">
                    <m:sSubSup>
                      <m:sSubSupPr>
                        <m:ctrlPr>
                          <a:rPr lang="en-GB" sz="2000" b="1" i="1" dirty="0">
                            <a:latin typeface="Cambria Math" panose="02040503050406030204" pitchFamily="18" charset="0"/>
                          </a:rPr>
                        </m:ctrlPr>
                      </m:sSubSupPr>
                      <m:e>
                        <m:r>
                          <a:rPr lang="en-US" sz="2000" b="1" i="1" dirty="0">
                            <a:latin typeface="Cambria Math"/>
                          </a:rPr>
                          <m:t>𝑨</m:t>
                        </m:r>
                      </m:e>
                      <m:sub>
                        <m:r>
                          <a:rPr lang="en-US" sz="2000" b="1" i="1" dirty="0">
                            <a:latin typeface="Cambria Math"/>
                          </a:rPr>
                          <m:t>𝒕</m:t>
                        </m:r>
                      </m:sub>
                      <m:sup>
                        <m:r>
                          <a:rPr lang="en-US" sz="2000" b="1" i="1" dirty="0">
                            <a:latin typeface="Cambria Math"/>
                          </a:rPr>
                          <m:t>𝑶</m:t>
                        </m:r>
                      </m:sup>
                    </m:sSubSup>
                    <m:r>
                      <a:rPr lang="en-US" sz="2000" b="1" i="1" dirty="0">
                        <a:latin typeface="Cambria Math"/>
                      </a:rPr>
                      <m:t>, </m:t>
                    </m:r>
                  </m:oMath>
                </a14:m>
                <a:r>
                  <a:rPr lang="en-US" sz="2000" dirty="0"/>
                  <a:t> </a:t>
                </a:r>
                <a14:m>
                  <m:oMath xmlns:m="http://schemas.openxmlformats.org/officeDocument/2006/math">
                    <m:sSubSup>
                      <m:sSubSupPr>
                        <m:ctrlPr>
                          <a:rPr lang="en-GB" sz="2000" b="1" i="1" dirty="0">
                            <a:latin typeface="Cambria Math" panose="02040503050406030204" pitchFamily="18" charset="0"/>
                          </a:rPr>
                        </m:ctrlPr>
                      </m:sSubSupPr>
                      <m:e>
                        <m:r>
                          <a:rPr lang="en-US" sz="2000" b="1" i="1" dirty="0">
                            <a:latin typeface="Cambria Math"/>
                          </a:rPr>
                          <m:t>𝑨</m:t>
                        </m:r>
                      </m:e>
                      <m:sub>
                        <m:r>
                          <a:rPr lang="en-US" sz="2000" b="1" i="1" dirty="0">
                            <a:latin typeface="Cambria Math"/>
                          </a:rPr>
                          <m:t>𝒕</m:t>
                        </m:r>
                      </m:sub>
                      <m:sup>
                        <m:r>
                          <a:rPr lang="en-US" sz="2000" b="1" i="1" dirty="0">
                            <a:latin typeface="Cambria Math"/>
                          </a:rPr>
                          <m:t>𝑽</m:t>
                        </m:r>
                      </m:sup>
                    </m:sSubSup>
                  </m:oMath>
                </a14:m>
                <a:r>
                  <a:rPr lang="en-US" sz="2000" dirty="0"/>
                  <a:t> and population </a:t>
                </a:r>
                <a14:m>
                  <m:oMath xmlns:m="http://schemas.openxmlformats.org/officeDocument/2006/math">
                    <m:sSub>
                      <m:sSubPr>
                        <m:ctrlPr>
                          <a:rPr lang="en-GB" sz="2000" b="1" i="1">
                            <a:latin typeface="Cambria Math" panose="02040503050406030204" pitchFamily="18" charset="0"/>
                          </a:rPr>
                        </m:ctrlPr>
                      </m:sSubPr>
                      <m:e>
                        <m:r>
                          <a:rPr lang="en-US" sz="2000" b="1" i="1">
                            <a:latin typeface="Cambria Math"/>
                          </a:rPr>
                          <m:t>𝑷</m:t>
                        </m:r>
                      </m:e>
                      <m:sub>
                        <m:r>
                          <a:rPr lang="en-US" sz="2000" b="1" i="1">
                            <a:latin typeface="Cambria Math"/>
                          </a:rPr>
                          <m:t>𝒕</m:t>
                        </m:r>
                      </m:sub>
                    </m:sSub>
                  </m:oMath>
                </a14:m>
                <a:r>
                  <a:rPr lang="en-US" sz="2000" dirty="0"/>
                  <a:t> is assigned a strength value , representing the number of solution it dominates</a:t>
                </a:r>
                <a:r>
                  <a:rPr lang="en-US" sz="2000" dirty="0" smtClean="0"/>
                  <a:t>:</a:t>
                </a:r>
              </a:p>
              <a:p>
                <a:endParaRPr lang="en-US" sz="2000" dirty="0"/>
              </a:p>
              <a:p>
                <a:pPr/>
                <a14:m>
                  <m:oMathPara xmlns:m="http://schemas.openxmlformats.org/officeDocument/2006/math">
                    <m:oMathParaPr>
                      <m:jc m:val="center"/>
                    </m:oMathParaPr>
                    <m:oMath xmlns:m="http://schemas.openxmlformats.org/officeDocument/2006/math">
                      <m:r>
                        <a:rPr lang="en-US" sz="2400" i="1">
                          <a:latin typeface="Cambria Math"/>
                        </a:rPr>
                        <m:t>𝑆</m:t>
                      </m:r>
                      <m:d>
                        <m:dPr>
                          <m:ctrlPr>
                            <a:rPr lang="en-US" sz="2400" i="1">
                              <a:latin typeface="Cambria Math" panose="02040503050406030204" pitchFamily="18" charset="0"/>
                            </a:rPr>
                          </m:ctrlPr>
                        </m:dPr>
                        <m:e>
                          <m:r>
                            <a:rPr lang="en-US" sz="2400" i="1">
                              <a:latin typeface="Cambria Math"/>
                            </a:rPr>
                            <m:t>𝑖</m:t>
                          </m:r>
                        </m:e>
                      </m:d>
                      <m:r>
                        <a:rPr lang="en-US" sz="2400" i="1">
                          <a:latin typeface="Cambria Math"/>
                        </a:rPr>
                        <m:t>=</m:t>
                      </m:r>
                      <m:d>
                        <m:dPr>
                          <m:begChr m:val="|"/>
                          <m:endChr m:val="|"/>
                          <m:ctrlPr>
                            <a:rPr lang="en-US" sz="2400" i="1">
                              <a:latin typeface="Cambria Math" panose="02040503050406030204" pitchFamily="18" charset="0"/>
                            </a:rPr>
                          </m:ctrlPr>
                        </m:dPr>
                        <m:e>
                          <m:d>
                            <m:dPr>
                              <m:begChr m:val="{"/>
                              <m:endChr m:val="}"/>
                              <m:ctrlPr>
                                <a:rPr lang="en-US" sz="2400" i="1">
                                  <a:latin typeface="Cambria Math" panose="02040503050406030204" pitchFamily="18" charset="0"/>
                                </a:rPr>
                              </m:ctrlPr>
                            </m:dPr>
                            <m:e>
                              <m:r>
                                <a:rPr lang="en-US" sz="2400" i="1">
                                  <a:latin typeface="Cambria Math"/>
                                </a:rPr>
                                <m:t>𝑗</m:t>
                              </m:r>
                              <m:r>
                                <a:rPr lang="en-US" sz="2400" i="1">
                                  <a:latin typeface="Cambria Math"/>
                                </a:rPr>
                                <m:t> | </m:t>
                              </m:r>
                              <m:r>
                                <a:rPr lang="en-US" sz="2400" i="1">
                                  <a:latin typeface="Cambria Math"/>
                                </a:rPr>
                                <m:t>𝑗</m:t>
                              </m:r>
                              <m:r>
                                <a:rPr lang="en-US" sz="2400" i="1">
                                  <a:latin typeface="Cambria Math"/>
                                  <a:ea typeface="Cambria Math"/>
                                </a:rPr>
                                <m:t>∈</m:t>
                              </m:r>
                              <m:sSub>
                                <m:sSubPr>
                                  <m:ctrlPr>
                                    <a:rPr lang="en-US" sz="2400" i="1">
                                      <a:latin typeface="Cambria Math" panose="02040503050406030204" pitchFamily="18" charset="0"/>
                                      <a:ea typeface="Cambria Math"/>
                                    </a:rPr>
                                  </m:ctrlPr>
                                </m:sSubPr>
                                <m:e>
                                  <m:r>
                                    <a:rPr lang="en-US" sz="2400" i="1">
                                      <a:latin typeface="Cambria Math"/>
                                      <a:ea typeface="Cambria Math"/>
                                    </a:rPr>
                                    <m:t>𝑃</m:t>
                                  </m:r>
                                </m:e>
                                <m:sub>
                                  <m:r>
                                    <a:rPr lang="en-US" sz="2400" i="1">
                                      <a:latin typeface="Cambria Math"/>
                                      <a:ea typeface="Cambria Math"/>
                                    </a:rPr>
                                    <m:t>𝑡</m:t>
                                  </m:r>
                                </m:sub>
                              </m:sSub>
                              <m:r>
                                <a:rPr lang="en-US" sz="2400" i="1">
                                  <a:latin typeface="Cambria Math"/>
                                  <a:ea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𝑂</m:t>
                                  </m:r>
                                </m:sup>
                              </m:sSubSup>
                              <m:r>
                                <a:rPr lang="en-US" sz="2400" i="1" dirty="0">
                                  <a:latin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𝑉</m:t>
                                  </m:r>
                                </m:sup>
                              </m:sSubSup>
                              <m:r>
                                <a:rPr lang="en-US" sz="2400" i="1" dirty="0">
                                  <a:latin typeface="Cambria Math"/>
                                  <a:ea typeface="Cambria Math"/>
                                </a:rPr>
                                <m:t>∧</m:t>
                              </m:r>
                              <m:r>
                                <a:rPr lang="en-US" sz="2400" i="1" dirty="0">
                                  <a:latin typeface="Cambria Math"/>
                                  <a:ea typeface="Cambria Math"/>
                                </a:rPr>
                                <m:t>𝑖</m:t>
                              </m:r>
                              <m:r>
                                <a:rPr lang="en-US" sz="2400" i="1" dirty="0">
                                  <a:latin typeface="Cambria Math"/>
                                  <a:ea typeface="Cambria Math"/>
                                </a:rPr>
                                <m:t>≻</m:t>
                              </m:r>
                              <m:r>
                                <a:rPr lang="en-US" sz="2400" i="1" dirty="0">
                                  <a:latin typeface="Cambria Math"/>
                                  <a:ea typeface="Cambria Math"/>
                                </a:rPr>
                                <m:t>𝑗</m:t>
                              </m:r>
                            </m:e>
                          </m:d>
                        </m:e>
                      </m:d>
                    </m:oMath>
                  </m:oMathPara>
                </a14:m>
                <a:endParaRPr lang="en-US" sz="2000" dirty="0" smtClean="0"/>
              </a:p>
              <a:p>
                <a:endParaRPr lang="en-US" sz="2000" dirty="0"/>
              </a:p>
              <a:p>
                <a:r>
                  <a:rPr lang="en-US" sz="2000" dirty="0"/>
                  <a:t>where </a:t>
                </a:r>
                <a14:m>
                  <m:oMath xmlns:m="http://schemas.openxmlformats.org/officeDocument/2006/math">
                    <m:d>
                      <m:dPr>
                        <m:begChr m:val="|"/>
                        <m:endChr m:val="|"/>
                        <m:ctrlPr>
                          <a:rPr lang="en-US" sz="2000" i="1">
                            <a:latin typeface="Cambria Math" panose="02040503050406030204" pitchFamily="18" charset="0"/>
                          </a:rPr>
                        </m:ctrlPr>
                      </m:dPr>
                      <m:e>
                        <m:r>
                          <a:rPr lang="en-US" sz="2000" i="1">
                            <a:latin typeface="Cambria Math"/>
                            <a:ea typeface="Cambria Math"/>
                          </a:rPr>
                          <m:t>⋅</m:t>
                        </m:r>
                      </m:e>
                    </m:d>
                  </m:oMath>
                </a14:m>
                <a:r>
                  <a:rPr lang="en-US" sz="2000" dirty="0"/>
                  <a:t> denotes the cardinality of a set, </a:t>
                </a:r>
                <a14:m>
                  <m:oMath xmlns:m="http://schemas.openxmlformats.org/officeDocument/2006/math">
                    <m:r>
                      <a:rPr lang="en-US" sz="2000" i="1">
                        <a:latin typeface="Cambria Math"/>
                      </a:rPr>
                      <m:t>+</m:t>
                    </m:r>
                  </m:oMath>
                </a14:m>
                <a:r>
                  <a:rPr lang="en-US" sz="2000" dirty="0" smtClean="0"/>
                  <a:t> </a:t>
                </a:r>
                <a:br>
                  <a:rPr lang="en-US" sz="2000" dirty="0" smtClean="0"/>
                </a:br>
                <a:r>
                  <a:rPr lang="en-US" sz="2000" dirty="0" smtClean="0"/>
                  <a:t>stands </a:t>
                </a:r>
                <a:r>
                  <a:rPr lang="en-US" sz="2000" dirty="0"/>
                  <a:t>for </a:t>
                </a:r>
                <a:r>
                  <a:rPr lang="en-US" sz="2000" dirty="0" err="1"/>
                  <a:t>multiset</a:t>
                </a:r>
                <a:r>
                  <a:rPr lang="en-US" sz="2000" dirty="0"/>
                  <a:t> union and the symbol </a:t>
                </a:r>
                <a14:m>
                  <m:oMath xmlns:m="http://schemas.openxmlformats.org/officeDocument/2006/math">
                    <m:r>
                      <a:rPr lang="en-US" sz="2000" i="1" dirty="0">
                        <a:latin typeface="Cambria Math"/>
                        <a:ea typeface="Cambria Math"/>
                      </a:rPr>
                      <m:t>≻</m:t>
                    </m:r>
                  </m:oMath>
                </a14:m>
                <a:r>
                  <a:rPr lang="en-US" sz="2000" dirty="0"/>
                  <a:t> </a:t>
                </a:r>
                <a:r>
                  <a:rPr lang="en-US" sz="2000" dirty="0" smtClean="0"/>
                  <a:t/>
                </a:r>
                <a:br>
                  <a:rPr lang="en-US" sz="2000" dirty="0" smtClean="0"/>
                </a:br>
                <a:r>
                  <a:rPr lang="en-US" sz="2000" dirty="0" smtClean="0"/>
                  <a:t>corresponds </a:t>
                </a:r>
                <a:r>
                  <a:rPr lang="en-US" sz="2000" dirty="0"/>
                  <a:t>to the Pareto dominance relation.</a:t>
                </a:r>
              </a:p>
              <a:p>
                <a:r>
                  <a:rPr lang="en-US" sz="2000" dirty="0"/>
                  <a:t>On the basis of the </a:t>
                </a:r>
                <a14:m>
                  <m:oMath xmlns:m="http://schemas.openxmlformats.org/officeDocument/2006/math">
                    <m:r>
                      <a:rPr lang="en-US" sz="2000" i="1">
                        <a:latin typeface="Cambria Math"/>
                      </a:rPr>
                      <m:t>𝑆</m:t>
                    </m:r>
                  </m:oMath>
                </a14:m>
                <a:r>
                  <a:rPr lang="en-US" sz="2000" dirty="0"/>
                  <a:t> values, the raw fitness </a:t>
                </a:r>
                <a:r>
                  <a:rPr lang="en-US" sz="2000" dirty="0" smtClean="0"/>
                  <a:t/>
                </a:r>
                <a:br>
                  <a:rPr lang="en-US" sz="2000" dirty="0" smtClean="0"/>
                </a:br>
                <a14:m>
                  <m:oMath xmlns:m="http://schemas.openxmlformats.org/officeDocument/2006/math">
                    <m:r>
                      <a:rPr lang="en-US" sz="2000" i="1">
                        <a:latin typeface="Cambria Math"/>
                      </a:rPr>
                      <m:t>𝑅</m:t>
                    </m:r>
                    <m:r>
                      <a:rPr lang="en-US" sz="2000" i="1">
                        <a:latin typeface="Cambria Math"/>
                      </a:rPr>
                      <m:t>(</m:t>
                    </m:r>
                    <m:r>
                      <a:rPr lang="en-US" sz="2000" i="1">
                        <a:latin typeface="Cambria Math"/>
                      </a:rPr>
                      <m:t>𝑖</m:t>
                    </m:r>
                    <m:r>
                      <a:rPr lang="en-US" sz="2000" i="1">
                        <a:latin typeface="Cambria Math"/>
                      </a:rPr>
                      <m:t>)</m:t>
                    </m:r>
                  </m:oMath>
                </a14:m>
                <a:r>
                  <a:rPr lang="en-US" sz="2000" dirty="0"/>
                  <a:t> of an individual </a:t>
                </a:r>
                <a14:m>
                  <m:oMath xmlns:m="http://schemas.openxmlformats.org/officeDocument/2006/math">
                    <m:r>
                      <a:rPr lang="en-US" sz="2000" i="1">
                        <a:latin typeface="Cambria Math"/>
                      </a:rPr>
                      <m:t>𝑖</m:t>
                    </m:r>
                  </m:oMath>
                </a14:m>
                <a:r>
                  <a:rPr lang="en-US" sz="2000" dirty="0"/>
                  <a:t> is calculated</a:t>
                </a:r>
                <a:r>
                  <a:rPr lang="en-US" sz="2000" dirty="0" smtClean="0"/>
                  <a:t>:</a:t>
                </a:r>
              </a:p>
              <a:p>
                <a:endParaRPr lang="en-US" sz="2000" dirty="0"/>
              </a:p>
              <a:p>
                <a:pPr/>
                <a14:m>
                  <m:oMathPara xmlns:m="http://schemas.openxmlformats.org/officeDocument/2006/math">
                    <m:oMathParaPr>
                      <m:jc m:val="left"/>
                    </m:oMathParaPr>
                    <m:oMath xmlns:m="http://schemas.openxmlformats.org/officeDocument/2006/math">
                      <m:r>
                        <a:rPr lang="en-US" sz="2400" i="1">
                          <a:latin typeface="Cambria Math"/>
                        </a:rPr>
                        <m:t>𝑅</m:t>
                      </m:r>
                      <m:d>
                        <m:dPr>
                          <m:ctrlPr>
                            <a:rPr lang="en-US" sz="2400" i="1">
                              <a:latin typeface="Cambria Math" panose="02040503050406030204" pitchFamily="18" charset="0"/>
                            </a:rPr>
                          </m:ctrlPr>
                        </m:dPr>
                        <m:e>
                          <m:r>
                            <a:rPr lang="en-US" sz="2400" i="1">
                              <a:latin typeface="Cambria Math"/>
                            </a:rPr>
                            <m:t>𝑖</m:t>
                          </m:r>
                        </m:e>
                      </m:d>
                      <m:r>
                        <a:rPr lang="en-US" sz="2400" i="1">
                          <a:latin typeface="Cambria Math"/>
                        </a:rPr>
                        <m:t>=</m:t>
                      </m:r>
                      <m:nary>
                        <m:naryPr>
                          <m:chr m:val="∑"/>
                          <m:supHide m:val="on"/>
                          <m:ctrlPr>
                            <a:rPr lang="en-US" sz="2400" i="1">
                              <a:latin typeface="Cambria Math" panose="02040503050406030204" pitchFamily="18" charset="0"/>
                            </a:rPr>
                          </m:ctrlPr>
                        </m:naryPr>
                        <m:sub>
                          <m:r>
                            <a:rPr lang="en-US" sz="2400" i="1">
                              <a:latin typeface="Cambria Math"/>
                            </a:rPr>
                            <m:t>𝑗</m:t>
                          </m:r>
                          <m:r>
                            <a:rPr lang="en-US" sz="2400" i="1">
                              <a:latin typeface="Cambria Math"/>
                              <a:ea typeface="Cambria Math"/>
                            </a:rPr>
                            <m:t>∈</m:t>
                          </m:r>
                          <m:sSub>
                            <m:sSubPr>
                              <m:ctrlPr>
                                <a:rPr lang="en-US" sz="2400" i="1">
                                  <a:latin typeface="Cambria Math" panose="02040503050406030204" pitchFamily="18" charset="0"/>
                                  <a:ea typeface="Cambria Math"/>
                                </a:rPr>
                              </m:ctrlPr>
                            </m:sSubPr>
                            <m:e>
                              <m:r>
                                <a:rPr lang="en-US" sz="2400" i="1">
                                  <a:latin typeface="Cambria Math"/>
                                  <a:ea typeface="Cambria Math"/>
                                </a:rPr>
                                <m:t>𝑃</m:t>
                              </m:r>
                            </m:e>
                            <m:sub>
                              <m:r>
                                <a:rPr lang="en-US" sz="2400" i="1">
                                  <a:latin typeface="Cambria Math"/>
                                  <a:ea typeface="Cambria Math"/>
                                </a:rPr>
                                <m:t>𝑡</m:t>
                              </m:r>
                            </m:sub>
                          </m:sSub>
                          <m:r>
                            <a:rPr lang="en-US" sz="2400" i="1">
                              <a:latin typeface="Cambria Math"/>
                              <a:ea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𝑂</m:t>
                              </m:r>
                            </m:sup>
                          </m:sSubSup>
                          <m:r>
                            <a:rPr lang="en-US" sz="2400" i="1" dirty="0">
                              <a:latin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𝑉</m:t>
                              </m:r>
                            </m:sup>
                          </m:sSubSup>
                          <m:r>
                            <a:rPr lang="en-US" sz="2400" i="1" dirty="0">
                              <a:latin typeface="Cambria Math"/>
                            </a:rPr>
                            <m:t>,</m:t>
                          </m:r>
                          <m:r>
                            <a:rPr lang="en-US" sz="2400" i="1" dirty="0">
                              <a:latin typeface="Cambria Math"/>
                            </a:rPr>
                            <m:t>𝑗</m:t>
                          </m:r>
                          <m:r>
                            <a:rPr lang="en-US" sz="2400" i="1" dirty="0">
                              <a:latin typeface="Cambria Math"/>
                              <a:ea typeface="Cambria Math"/>
                            </a:rPr>
                            <m:t>≻</m:t>
                          </m:r>
                          <m:r>
                            <a:rPr lang="en-US" sz="2400" i="1" dirty="0">
                              <a:latin typeface="Cambria Math"/>
                              <a:ea typeface="Cambria Math"/>
                            </a:rPr>
                            <m:t>𝑖</m:t>
                          </m:r>
                        </m:sub>
                        <m:sup/>
                        <m:e>
                          <m:r>
                            <a:rPr lang="en-US" sz="2400" i="1">
                              <a:latin typeface="Cambria Math"/>
                            </a:rPr>
                            <m:t>𝑆</m:t>
                          </m:r>
                          <m:r>
                            <a:rPr lang="en-US" sz="2400" i="1">
                              <a:latin typeface="Cambria Math"/>
                            </a:rPr>
                            <m:t>(</m:t>
                          </m:r>
                          <m:r>
                            <a:rPr lang="en-US" sz="2400" i="1">
                              <a:latin typeface="Cambria Math"/>
                            </a:rPr>
                            <m:t>𝑗</m:t>
                          </m:r>
                          <m:r>
                            <a:rPr lang="en-US" sz="2400" i="1">
                              <a:latin typeface="Cambria Math"/>
                            </a:rPr>
                            <m:t>)</m:t>
                          </m:r>
                        </m:e>
                      </m:nary>
                    </m:oMath>
                  </m:oMathPara>
                </a14:m>
                <a:endParaRPr lang="en-US" sz="2400" dirty="0" smtClean="0"/>
              </a:p>
              <a:p>
                <a:endParaRPr lang="en-US" sz="2400" dirty="0"/>
              </a:p>
              <a:p>
                <a:r>
                  <a:rPr lang="en-GB" sz="2000" dirty="0"/>
                  <a:t>That is the raw fitness is determined by the </a:t>
                </a:r>
                <a:r>
                  <a:rPr lang="en-GB" sz="2000" dirty="0" smtClean="0"/>
                  <a:t/>
                </a:r>
                <a:br>
                  <a:rPr lang="en-GB" sz="2000" dirty="0" smtClean="0"/>
                </a:br>
                <a:r>
                  <a:rPr lang="en-GB" sz="2000" dirty="0" smtClean="0"/>
                  <a:t>strengths </a:t>
                </a:r>
                <a:r>
                  <a:rPr lang="en-GB" sz="2000" dirty="0"/>
                  <a:t>of its dominators in both archive and population.</a:t>
                </a:r>
                <a:endParaRPr lang="en-US" sz="2000" dirty="0"/>
              </a:p>
            </p:txBody>
          </p:sp>
        </mc:Choice>
        <mc:Fallback xmlns="">
          <p:sp>
            <p:nvSpPr>
              <p:cNvPr id="5" name="Rectangle 4"/>
              <p:cNvSpPr>
                <a:spLocks noRot="1" noChangeAspect="1" noMove="1" noResize="1" noEditPoints="1" noAdjustHandles="1" noChangeArrowheads="1" noChangeShapeType="1" noTextEdit="1"/>
              </p:cNvSpPr>
              <p:nvPr/>
            </p:nvSpPr>
            <p:spPr>
              <a:xfrm>
                <a:off x="251520" y="692696"/>
                <a:ext cx="8640960" cy="5589031"/>
              </a:xfrm>
              <a:prstGeom prst="rect">
                <a:avLst/>
              </a:prstGeom>
              <a:blipFill rotWithShape="1">
                <a:blip r:embed="rId2"/>
                <a:stretch>
                  <a:fillRect l="-705" t="-328" r="-1128" b="-1092"/>
                </a:stretch>
              </a:blipFill>
            </p:spPr>
            <p:txBody>
              <a:bodyPr/>
              <a:lstStyle/>
              <a:p>
                <a:r>
                  <a:rPr lang="en-GB">
                    <a:noFill/>
                  </a:rPr>
                  <a:t> </a:t>
                </a:r>
              </a:p>
            </p:txBody>
          </p:sp>
        </mc:Fallback>
      </mc:AlternateContent>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2276872"/>
            <a:ext cx="3571875"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023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Fitness assignment method</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19</a:t>
            </a:fld>
            <a:endParaRPr lang="en-GB" dirty="0"/>
          </a:p>
        </p:txBody>
      </p:sp>
      <mc:AlternateContent xmlns:mc="http://schemas.openxmlformats.org/markup-compatibility/2006" xmlns:a14="http://schemas.microsoft.com/office/drawing/2010/main">
        <mc:Choice Requires="a14">
          <p:sp>
            <p:nvSpPr>
              <p:cNvPr id="6" name="Content Placeholder 2"/>
              <p:cNvSpPr>
                <a:spLocks noGrp="1"/>
              </p:cNvSpPr>
              <p:nvPr>
                <p:ph idx="1"/>
              </p:nvPr>
            </p:nvSpPr>
            <p:spPr>
              <a:xfrm>
                <a:off x="323528" y="764704"/>
                <a:ext cx="8568952" cy="5400600"/>
              </a:xfrm>
            </p:spPr>
            <p:txBody>
              <a:bodyPr/>
              <a:lstStyle/>
              <a:p>
                <a:pPr marL="0" indent="-19050" algn="just">
                  <a:spcBef>
                    <a:spcPts val="0"/>
                  </a:spcBef>
                  <a:buNone/>
                </a:pPr>
                <a:r>
                  <a:rPr lang="en-GB" sz="2000" dirty="0" smtClean="0"/>
                  <a:t>Although the </a:t>
                </a:r>
                <a:r>
                  <a:rPr lang="en-GB" sz="2000" dirty="0"/>
                  <a:t>raw fitness assignment provides a sort of </a:t>
                </a:r>
                <a:r>
                  <a:rPr lang="en-GB" sz="2000" dirty="0" smtClean="0"/>
                  <a:t>niching mechanism based on the </a:t>
                </a:r>
                <a:r>
                  <a:rPr lang="en-GB" sz="2000" dirty="0"/>
                  <a:t>concept of Pareto dominance, it may fail when most individuals do </a:t>
                </a:r>
                <a:r>
                  <a:rPr lang="en-GB" sz="2000" dirty="0" smtClean="0"/>
                  <a:t>not dominate each </a:t>
                </a:r>
                <a:r>
                  <a:rPr lang="en-GB" sz="2000" dirty="0"/>
                  <a:t>other</a:t>
                </a:r>
                <a:r>
                  <a:rPr lang="en-GB" sz="2000" dirty="0" smtClean="0"/>
                  <a:t>. Therefore, additional density information is incorporated to discriminate between individuals </a:t>
                </a:r>
                <a:r>
                  <a:rPr lang="en-GB" sz="2000" dirty="0"/>
                  <a:t>having identical raw fitness </a:t>
                </a:r>
                <a:r>
                  <a:rPr lang="en-GB" sz="2000" dirty="0" smtClean="0"/>
                  <a:t>values</a:t>
                </a:r>
                <a:r>
                  <a:rPr lang="en-US" sz="2000" dirty="0" smtClean="0"/>
                  <a:t>. Density is estimated as the inverse of the distance to </a:t>
                </a:r>
                <a:r>
                  <a:rPr lang="en-US" sz="2000" i="1" dirty="0" smtClean="0"/>
                  <a:t>k</a:t>
                </a:r>
                <a:r>
                  <a:rPr lang="en-US" sz="2000" dirty="0" smtClean="0"/>
                  <a:t>-</a:t>
                </a:r>
                <a:r>
                  <a:rPr lang="en-US" sz="2000" dirty="0" err="1" smtClean="0"/>
                  <a:t>th</a:t>
                </a:r>
                <a:r>
                  <a:rPr lang="en-US" sz="2000" dirty="0" smtClean="0"/>
                  <a:t> nearest neighbor. The density </a:t>
                </a:r>
                <a14:m>
                  <m:oMath xmlns:m="http://schemas.openxmlformats.org/officeDocument/2006/math">
                    <m:r>
                      <a:rPr lang="en-US" sz="2000" i="1">
                        <a:latin typeface="Cambria Math"/>
                      </a:rPr>
                      <m:t>𝐷</m:t>
                    </m:r>
                    <m:d>
                      <m:dPr>
                        <m:ctrlPr>
                          <a:rPr lang="en-US" sz="2000" i="1">
                            <a:latin typeface="Cambria Math" panose="02040503050406030204" pitchFamily="18" charset="0"/>
                          </a:rPr>
                        </m:ctrlPr>
                      </m:dPr>
                      <m:e>
                        <m:r>
                          <a:rPr lang="en-US" sz="2000" i="1">
                            <a:latin typeface="Cambria Math"/>
                          </a:rPr>
                          <m:t>𝑖</m:t>
                        </m:r>
                      </m:e>
                    </m:d>
                  </m:oMath>
                </a14:m>
                <a:r>
                  <a:rPr lang="en-US" sz="2000" dirty="0" smtClean="0"/>
                  <a:t> is defined by</a:t>
                </a:r>
              </a:p>
              <a:p>
                <a:pPr marL="0" indent="-19050" algn="just">
                  <a:spcBef>
                    <a:spcPts val="0"/>
                  </a:spcBef>
                  <a:buNone/>
                </a:pPr>
                <a:endParaRPr lang="en-US" sz="2000" dirty="0" smtClean="0"/>
              </a:p>
              <a:p>
                <a:pPr marL="0" indent="-19050">
                  <a:spcBef>
                    <a:spcPts val="0"/>
                  </a:spcBef>
                  <a:buNone/>
                </a:pPr>
                <a14:m>
                  <m:oMathPara xmlns:m="http://schemas.openxmlformats.org/officeDocument/2006/math">
                    <m:oMathParaPr>
                      <m:jc m:val="center"/>
                    </m:oMathParaPr>
                    <m:oMath xmlns:m="http://schemas.openxmlformats.org/officeDocument/2006/math">
                      <m:r>
                        <a:rPr lang="en-US" sz="2400" b="0" i="1" smtClean="0">
                          <a:latin typeface="Cambria Math"/>
                        </a:rPr>
                        <m:t>𝐷</m:t>
                      </m:r>
                      <m:d>
                        <m:dPr>
                          <m:ctrlPr>
                            <a:rPr lang="en-US" sz="2400" i="1" smtClean="0">
                              <a:latin typeface="Cambria Math" panose="02040503050406030204" pitchFamily="18" charset="0"/>
                            </a:rPr>
                          </m:ctrlPr>
                        </m:dPr>
                        <m:e>
                          <m:r>
                            <a:rPr lang="en-US" sz="2400" b="0" i="1" smtClean="0">
                              <a:latin typeface="Cambria Math"/>
                            </a:rPr>
                            <m:t>𝑖</m:t>
                          </m:r>
                        </m:e>
                      </m:d>
                      <m:r>
                        <a:rPr lang="en-US" sz="2400" b="0" i="1" smtClean="0">
                          <a:latin typeface="Cambria Math"/>
                        </a:rPr>
                        <m:t>=</m:t>
                      </m:r>
                      <m:f>
                        <m:fPr>
                          <m:ctrlPr>
                            <a:rPr lang="en-US" sz="2400" b="0" i="1" smtClean="0">
                              <a:latin typeface="Cambria Math" panose="02040503050406030204" pitchFamily="18" charset="0"/>
                            </a:rPr>
                          </m:ctrlPr>
                        </m:fPr>
                        <m:num>
                          <m:r>
                            <a:rPr lang="en-US" sz="2400" b="0" i="1" smtClean="0">
                              <a:latin typeface="Cambria Math"/>
                            </a:rPr>
                            <m:t>1</m:t>
                          </m:r>
                        </m:num>
                        <m:den>
                          <m:sSubSup>
                            <m:sSubSupPr>
                              <m:ctrlPr>
                                <a:rPr lang="en-US" sz="2400" b="0" i="1" smtClean="0">
                                  <a:latin typeface="Cambria Math" panose="02040503050406030204" pitchFamily="18" charset="0"/>
                                </a:rPr>
                              </m:ctrlPr>
                            </m:sSubSupPr>
                            <m:e>
                              <m:r>
                                <a:rPr lang="en-US" sz="2400" b="0" i="1" smtClean="0">
                                  <a:latin typeface="Cambria Math"/>
                                  <a:ea typeface="Cambria Math"/>
                                </a:rPr>
                                <m:t>𝜎</m:t>
                              </m:r>
                            </m:e>
                            <m:sub>
                              <m:r>
                                <a:rPr lang="en-US" sz="2400" b="0" i="1" smtClean="0">
                                  <a:latin typeface="Cambria Math"/>
                                </a:rPr>
                                <m:t>𝑖</m:t>
                              </m:r>
                            </m:sub>
                            <m:sup>
                              <m:r>
                                <a:rPr lang="en-US" sz="2400" b="0" i="1" smtClean="0">
                                  <a:latin typeface="Cambria Math"/>
                                </a:rPr>
                                <m:t>𝑘</m:t>
                              </m:r>
                            </m:sup>
                          </m:sSubSup>
                          <m:r>
                            <a:rPr lang="en-US" sz="2400" b="0" i="1" smtClean="0">
                              <a:latin typeface="Cambria Math"/>
                            </a:rPr>
                            <m:t>+2</m:t>
                          </m:r>
                        </m:den>
                      </m:f>
                    </m:oMath>
                  </m:oMathPara>
                </a14:m>
                <a:endParaRPr lang="en-US" sz="2000" dirty="0" smtClean="0"/>
              </a:p>
              <a:p>
                <a:pPr marL="0" indent="-19050">
                  <a:spcBef>
                    <a:spcPts val="0"/>
                  </a:spcBef>
                  <a:buNone/>
                </a:pPr>
                <a:endParaRPr lang="en-US" sz="2000" dirty="0" smtClean="0"/>
              </a:p>
              <a:p>
                <a:pPr marL="0" indent="-19050">
                  <a:spcBef>
                    <a:spcPts val="0"/>
                  </a:spcBef>
                  <a:buNone/>
                </a:pPr>
                <a:r>
                  <a:rPr lang="en-US" sz="2000" dirty="0" smtClean="0"/>
                  <a:t>In the denominator , two is added to ensure to ensure that its value is greater than zero and that  </a:t>
                </a:r>
                <a14:m>
                  <m:oMath xmlns:m="http://schemas.openxmlformats.org/officeDocument/2006/math">
                    <m:r>
                      <a:rPr lang="en-US" sz="2000" i="1">
                        <a:latin typeface="Cambria Math"/>
                      </a:rPr>
                      <m:t>𝐷</m:t>
                    </m:r>
                    <m:d>
                      <m:dPr>
                        <m:ctrlPr>
                          <a:rPr lang="en-US" sz="2000" i="1">
                            <a:latin typeface="Cambria Math" panose="02040503050406030204" pitchFamily="18" charset="0"/>
                          </a:rPr>
                        </m:ctrlPr>
                      </m:dPr>
                      <m:e>
                        <m:r>
                          <a:rPr lang="en-US" sz="2000" i="1">
                            <a:latin typeface="Cambria Math"/>
                          </a:rPr>
                          <m:t>𝑖</m:t>
                        </m:r>
                      </m:e>
                    </m:d>
                    <m:r>
                      <a:rPr lang="en-US" sz="2000" i="1" smtClean="0">
                        <a:latin typeface="Cambria Math"/>
                        <a:ea typeface="Cambria Math"/>
                      </a:rPr>
                      <m:t>≤</m:t>
                    </m:r>
                    <m:r>
                      <a:rPr lang="en-US" sz="2000" b="0" i="1" smtClean="0">
                        <a:latin typeface="Cambria Math"/>
                        <a:ea typeface="Cambria Math"/>
                      </a:rPr>
                      <m:t>1</m:t>
                    </m:r>
                  </m:oMath>
                </a14:m>
                <a:r>
                  <a:rPr lang="en-US" sz="2000" dirty="0" smtClean="0"/>
                  <a:t>.</a:t>
                </a:r>
              </a:p>
              <a:p>
                <a:pPr marL="0" indent="-19050">
                  <a:spcBef>
                    <a:spcPts val="0"/>
                  </a:spcBef>
                  <a:buNone/>
                </a:pPr>
                <a:endParaRPr lang="en-US" sz="2000" dirty="0" smtClean="0"/>
              </a:p>
              <a:p>
                <a:pPr marL="0" indent="-19050">
                  <a:spcBef>
                    <a:spcPts val="0"/>
                  </a:spcBef>
                  <a:buNone/>
                </a:pPr>
                <a14:m>
                  <m:oMathPara xmlns:m="http://schemas.openxmlformats.org/officeDocument/2006/math">
                    <m:oMathParaPr>
                      <m:jc m:val="center"/>
                    </m:oMathParaPr>
                    <m:oMath xmlns:m="http://schemas.openxmlformats.org/officeDocument/2006/math">
                      <m:r>
                        <a:rPr lang="en-US" sz="2400" b="0" i="1" smtClean="0">
                          <a:latin typeface="Cambria Math"/>
                        </a:rPr>
                        <m:t>𝐹</m:t>
                      </m:r>
                      <m:d>
                        <m:dPr>
                          <m:ctrlPr>
                            <a:rPr lang="en-US" sz="2400" b="0" i="1" smtClean="0">
                              <a:latin typeface="Cambria Math" panose="02040503050406030204" pitchFamily="18" charset="0"/>
                            </a:rPr>
                          </m:ctrlPr>
                        </m:dPr>
                        <m:e>
                          <m:r>
                            <a:rPr lang="en-US" sz="2400" b="0" i="1" smtClean="0">
                              <a:latin typeface="Cambria Math"/>
                            </a:rPr>
                            <m:t>𝑖</m:t>
                          </m:r>
                        </m:e>
                      </m:d>
                      <m:r>
                        <a:rPr lang="en-US" sz="2400" b="0" i="1" smtClean="0">
                          <a:latin typeface="Cambria Math"/>
                        </a:rPr>
                        <m:t>=</m:t>
                      </m:r>
                      <m:r>
                        <a:rPr lang="en-US" sz="2400" b="0" i="1" smtClean="0">
                          <a:latin typeface="Cambria Math"/>
                        </a:rPr>
                        <m:t>𝑅</m:t>
                      </m:r>
                      <m:d>
                        <m:dPr>
                          <m:ctrlPr>
                            <a:rPr lang="en-US" sz="2400" b="0" i="1" smtClean="0">
                              <a:latin typeface="Cambria Math" panose="02040503050406030204" pitchFamily="18" charset="0"/>
                            </a:rPr>
                          </m:ctrlPr>
                        </m:dPr>
                        <m:e>
                          <m:r>
                            <a:rPr lang="en-US" sz="2400" b="0" i="1" smtClean="0">
                              <a:latin typeface="Cambria Math"/>
                            </a:rPr>
                            <m:t>𝑖</m:t>
                          </m:r>
                        </m:e>
                      </m:d>
                      <m:r>
                        <a:rPr lang="en-US" sz="2400" b="0" i="1" smtClean="0">
                          <a:latin typeface="Cambria Math"/>
                        </a:rPr>
                        <m:t>+</m:t>
                      </m:r>
                      <m:r>
                        <a:rPr lang="en-US" sz="2400" i="1">
                          <a:latin typeface="Cambria Math"/>
                        </a:rPr>
                        <m:t>𝐷</m:t>
                      </m:r>
                      <m:d>
                        <m:dPr>
                          <m:ctrlPr>
                            <a:rPr lang="en-US" sz="2400" i="1">
                              <a:latin typeface="Cambria Math" panose="02040503050406030204" pitchFamily="18" charset="0"/>
                            </a:rPr>
                          </m:ctrlPr>
                        </m:dPr>
                        <m:e>
                          <m:r>
                            <a:rPr lang="en-US" sz="2400" i="1">
                              <a:latin typeface="Cambria Math"/>
                            </a:rPr>
                            <m:t>𝑖</m:t>
                          </m:r>
                        </m:e>
                      </m:d>
                    </m:oMath>
                  </m:oMathPara>
                </a14:m>
                <a:endParaRPr lang="en-US" sz="2400" dirty="0" smtClean="0"/>
              </a:p>
            </p:txBody>
          </p:sp>
        </mc:Choice>
        <mc:Fallback xmlns="">
          <p:sp>
            <p:nvSpPr>
              <p:cNvPr id="6" name="Content Placeholder 2"/>
              <p:cNvSpPr>
                <a:spLocks noGrp="1" noRot="1" noChangeAspect="1" noMove="1" noResize="1" noEditPoints="1" noAdjustHandles="1" noChangeArrowheads="1" noChangeShapeType="1" noTextEdit="1"/>
              </p:cNvSpPr>
              <p:nvPr>
                <p:ph idx="1"/>
              </p:nvPr>
            </p:nvSpPr>
            <p:spPr>
              <a:xfrm>
                <a:off x="323528" y="764704"/>
                <a:ext cx="8568952" cy="5400600"/>
              </a:xfrm>
              <a:blipFill rotWithShape="1">
                <a:blip r:embed="rId2"/>
                <a:stretch>
                  <a:fillRect l="-711" t="-564" r="-782"/>
                </a:stretch>
              </a:blipFill>
            </p:spPr>
            <p:txBody>
              <a:bodyPr/>
              <a:lstStyle/>
              <a:p>
                <a:r>
                  <a:rPr lang="en-GB">
                    <a:noFill/>
                  </a:rPr>
                  <a:t> </a:t>
                </a:r>
              </a:p>
            </p:txBody>
          </p:sp>
        </mc:Fallback>
      </mc:AlternateContent>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4426421"/>
            <a:ext cx="1638300"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9488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Outline</a:t>
            </a:r>
            <a:endParaRPr lang="en-GB" dirty="0"/>
          </a:p>
        </p:txBody>
      </p:sp>
      <p:sp>
        <p:nvSpPr>
          <p:cNvPr id="3" name="Content Placeholder 2"/>
          <p:cNvSpPr>
            <a:spLocks noGrp="1"/>
          </p:cNvSpPr>
          <p:nvPr>
            <p:ph idx="1"/>
          </p:nvPr>
        </p:nvSpPr>
        <p:spPr>
          <a:xfrm>
            <a:off x="457200" y="692696"/>
            <a:ext cx="8424936" cy="5472608"/>
          </a:xfrm>
        </p:spPr>
        <p:txBody>
          <a:bodyPr>
            <a:noAutofit/>
          </a:bodyPr>
          <a:lstStyle/>
          <a:p>
            <a:pPr marL="0">
              <a:spcBef>
                <a:spcPts val="0"/>
              </a:spcBef>
              <a:spcAft>
                <a:spcPts val="1800"/>
              </a:spcAft>
            </a:pPr>
            <a:r>
              <a:rPr lang="en-US" dirty="0" smtClean="0"/>
              <a:t>Introduction</a:t>
            </a:r>
          </a:p>
          <a:p>
            <a:pPr marL="0">
              <a:spcBef>
                <a:spcPts val="0"/>
              </a:spcBef>
              <a:spcAft>
                <a:spcPts val="1800"/>
              </a:spcAft>
            </a:pPr>
            <a:r>
              <a:rPr lang="en-US" dirty="0" smtClean="0"/>
              <a:t>DASY overview</a:t>
            </a:r>
          </a:p>
          <a:p>
            <a:pPr marL="0">
              <a:spcBef>
                <a:spcPts val="0"/>
              </a:spcBef>
              <a:spcAft>
                <a:spcPts val="1800"/>
              </a:spcAft>
            </a:pPr>
            <a:r>
              <a:rPr lang="en-US" dirty="0" smtClean="0"/>
              <a:t>Problem: new requirements</a:t>
            </a:r>
          </a:p>
          <a:p>
            <a:pPr>
              <a:spcBef>
                <a:spcPts val="0"/>
              </a:spcBef>
              <a:spcAft>
                <a:spcPts val="1800"/>
              </a:spcAft>
            </a:pPr>
            <a:r>
              <a:rPr lang="en-US" dirty="0" smtClean="0"/>
              <a:t>Solution: </a:t>
            </a:r>
            <a:r>
              <a:rPr lang="en-US" b="1" dirty="0" smtClean="0"/>
              <a:t>DASY2</a:t>
            </a:r>
          </a:p>
          <a:p>
            <a:pPr lvl="1">
              <a:spcBef>
                <a:spcPts val="0"/>
              </a:spcBef>
              <a:spcAft>
                <a:spcPts val="1800"/>
              </a:spcAft>
            </a:pPr>
            <a:r>
              <a:rPr lang="en-US" dirty="0" smtClean="0"/>
              <a:t>New approach to model structure</a:t>
            </a:r>
          </a:p>
          <a:p>
            <a:pPr lvl="1">
              <a:spcBef>
                <a:spcPts val="0"/>
              </a:spcBef>
              <a:spcAft>
                <a:spcPts val="1800"/>
              </a:spcAft>
            </a:pPr>
            <a:r>
              <a:rPr lang="en-US" dirty="0" smtClean="0"/>
              <a:t>New numerical solver</a:t>
            </a:r>
          </a:p>
          <a:p>
            <a:pPr lvl="1">
              <a:spcBef>
                <a:spcPts val="0"/>
              </a:spcBef>
              <a:spcAft>
                <a:spcPts val="1800"/>
              </a:spcAft>
            </a:pPr>
            <a:r>
              <a:rPr lang="en-US" dirty="0" smtClean="0"/>
              <a:t>New optimization algorithm</a:t>
            </a:r>
          </a:p>
          <a:p>
            <a:pPr marL="0">
              <a:spcBef>
                <a:spcPts val="0"/>
              </a:spcBef>
              <a:spcAft>
                <a:spcPts val="1800"/>
              </a:spcAft>
            </a:pPr>
            <a:r>
              <a:rPr lang="en-US" dirty="0" smtClean="0"/>
              <a:t>Conclusion &amp; Future work</a:t>
            </a:r>
          </a:p>
        </p:txBody>
      </p:sp>
      <p:sp>
        <p:nvSpPr>
          <p:cNvPr id="4" name="Slide Number Placeholder 3"/>
          <p:cNvSpPr>
            <a:spLocks noGrp="1"/>
          </p:cNvSpPr>
          <p:nvPr>
            <p:ph type="sldNum" sz="quarter" idx="12"/>
          </p:nvPr>
        </p:nvSpPr>
        <p:spPr/>
        <p:txBody>
          <a:bodyPr/>
          <a:lstStyle/>
          <a:p>
            <a:fld id="{1C11CC67-19AF-4969-BC07-EF43E100F96B}" type="slidenum">
              <a:rPr lang="en-GB" smtClean="0"/>
              <a:pPr/>
              <a:t>2</a:t>
            </a:fld>
            <a:endParaRPr lang="en-GB" dirty="0"/>
          </a:p>
        </p:txBody>
      </p:sp>
    </p:spTree>
    <p:extLst>
      <p:ext uri="{BB962C8B-B14F-4D97-AF65-F5344CB8AC3E}">
        <p14:creationId xmlns:p14="http://schemas.microsoft.com/office/powerpoint/2010/main" val="3585003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Environmental selection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20</a:t>
            </a:fld>
            <a:endParaRPr lang="en-GB" dirty="0"/>
          </a:p>
        </p:txBody>
      </p:sp>
      <mc:AlternateContent xmlns:mc="http://schemas.openxmlformats.org/markup-compatibility/2006" xmlns:a14="http://schemas.microsoft.com/office/drawing/2010/main">
        <mc:Choice Requires="a14">
          <p:sp>
            <p:nvSpPr>
              <p:cNvPr id="6" name="Rectangle 5"/>
              <p:cNvSpPr/>
              <p:nvPr/>
            </p:nvSpPr>
            <p:spPr>
              <a:xfrm>
                <a:off x="251520" y="784976"/>
                <a:ext cx="8640960" cy="4804264"/>
              </a:xfrm>
              <a:prstGeom prst="rect">
                <a:avLst/>
              </a:prstGeom>
            </p:spPr>
            <p:txBody>
              <a:bodyPr wrap="square">
                <a:spAutoFit/>
              </a:bodyPr>
              <a:lstStyle/>
              <a:p>
                <a:pPr>
                  <a:spcAft>
                    <a:spcPts val="1200"/>
                  </a:spcAft>
                </a:pPr>
                <a:r>
                  <a:rPr lang="en-GB" sz="2000" dirty="0" smtClean="0"/>
                  <a:t>During environmental selection, the first step is to copy all non-dominated individuals, i.e</a:t>
                </a:r>
                <a:r>
                  <a:rPr lang="en-GB" sz="2000" dirty="0"/>
                  <a:t>., those which have a fitness lower than one, from archive and population to </a:t>
                </a:r>
                <a:r>
                  <a:rPr lang="en-GB" sz="2000" dirty="0" smtClean="0"/>
                  <a:t>the archive </a:t>
                </a:r>
                <a:r>
                  <a:rPr lang="en-GB" sz="2000" dirty="0"/>
                  <a:t>of the next generation</a:t>
                </a:r>
                <a:r>
                  <a:rPr lang="en-GB" sz="2000" dirty="0" smtClean="0"/>
                  <a:t>:</a:t>
                </a:r>
                <a:endParaRPr lang="en-US" sz="2000" dirty="0" smtClean="0"/>
              </a:p>
              <a:p>
                <a:pPr>
                  <a:spcAft>
                    <a:spcPts val="1200"/>
                  </a:spcAft>
                </a:pPr>
                <a:endParaRPr lang="en-US" sz="2000" dirty="0"/>
              </a:p>
              <a:p>
                <a:pPr>
                  <a:spcAft>
                    <a:spcPts val="1200"/>
                  </a:spcAft>
                </a:pPr>
                <a14:m>
                  <m:oMathPara xmlns:m="http://schemas.openxmlformats.org/officeDocument/2006/math">
                    <m:oMathParaPr>
                      <m:jc m:val="center"/>
                    </m:oMathParaPr>
                    <m:oMath xmlns:m="http://schemas.openxmlformats.org/officeDocument/2006/math">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r>
                            <a:rPr lang="en-US" sz="2400" b="0" i="1" dirty="0" smtClean="0">
                              <a:latin typeface="Cambria Math"/>
                            </a:rPr>
                            <m:t>+1</m:t>
                          </m:r>
                        </m:sub>
                        <m:sup>
                          <m:r>
                            <a:rPr lang="en-US" sz="2400" i="1" dirty="0">
                              <a:latin typeface="Cambria Math"/>
                            </a:rPr>
                            <m:t>𝑂</m:t>
                          </m:r>
                        </m:sup>
                      </m:sSubSup>
                      <m:r>
                        <a:rPr lang="en-US" sz="2400" b="0" i="1" dirty="0" smtClean="0">
                          <a:latin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r>
                            <a:rPr lang="en-US" sz="2400" b="0" i="1" dirty="0" smtClean="0">
                              <a:latin typeface="Cambria Math"/>
                            </a:rPr>
                            <m:t>+1</m:t>
                          </m:r>
                        </m:sub>
                        <m:sup>
                          <m:r>
                            <a:rPr lang="en-US" sz="2400" i="1" dirty="0">
                              <a:latin typeface="Cambria Math"/>
                            </a:rPr>
                            <m:t>𝑉</m:t>
                          </m:r>
                        </m:sup>
                      </m:sSubSup>
                      <m:r>
                        <a:rPr lang="en-US" sz="2400" i="1">
                          <a:latin typeface="Cambria Math"/>
                        </a:rPr>
                        <m:t>=</m:t>
                      </m:r>
                      <m:d>
                        <m:dPr>
                          <m:begChr m:val="{"/>
                          <m:endChr m:val="}"/>
                          <m:ctrlPr>
                            <a:rPr lang="en-US" sz="2400" i="1">
                              <a:latin typeface="Cambria Math" panose="02040503050406030204" pitchFamily="18" charset="0"/>
                            </a:rPr>
                          </m:ctrlPr>
                        </m:dPr>
                        <m:e>
                          <m:r>
                            <a:rPr lang="en-US" sz="2400" i="1">
                              <a:latin typeface="Cambria Math"/>
                            </a:rPr>
                            <m:t>𝑖</m:t>
                          </m:r>
                          <m:r>
                            <a:rPr lang="en-US" sz="2400" i="1">
                              <a:latin typeface="Cambria Math"/>
                            </a:rPr>
                            <m:t> | </m:t>
                          </m:r>
                          <m:r>
                            <a:rPr lang="en-US" sz="2400" i="1">
                              <a:latin typeface="Cambria Math"/>
                            </a:rPr>
                            <m:t>𝑖</m:t>
                          </m:r>
                          <m:r>
                            <a:rPr lang="en-US" sz="2400" i="1">
                              <a:latin typeface="Cambria Math"/>
                              <a:ea typeface="Cambria Math"/>
                            </a:rPr>
                            <m:t>∈</m:t>
                          </m:r>
                          <m:sSub>
                            <m:sSubPr>
                              <m:ctrlPr>
                                <a:rPr lang="en-US" sz="2400" i="1">
                                  <a:latin typeface="Cambria Math" panose="02040503050406030204" pitchFamily="18" charset="0"/>
                                  <a:ea typeface="Cambria Math"/>
                                </a:rPr>
                              </m:ctrlPr>
                            </m:sSubPr>
                            <m:e>
                              <m:r>
                                <a:rPr lang="en-US" sz="2400" i="1">
                                  <a:latin typeface="Cambria Math"/>
                                  <a:ea typeface="Cambria Math"/>
                                </a:rPr>
                                <m:t>𝑃</m:t>
                              </m:r>
                            </m:e>
                            <m:sub>
                              <m:r>
                                <a:rPr lang="en-US" sz="2400" i="1">
                                  <a:latin typeface="Cambria Math"/>
                                  <a:ea typeface="Cambria Math"/>
                                </a:rPr>
                                <m:t>𝑡</m:t>
                              </m:r>
                            </m:sub>
                          </m:sSub>
                          <m:r>
                            <a:rPr lang="en-US" sz="2400" i="1">
                              <a:latin typeface="Cambria Math"/>
                              <a:ea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𝑂</m:t>
                              </m:r>
                            </m:sup>
                          </m:sSubSup>
                          <m:r>
                            <a:rPr lang="en-US" sz="2400" i="1" dirty="0">
                              <a:latin typeface="Cambria Math"/>
                            </a:rPr>
                            <m:t>+</m:t>
                          </m:r>
                          <m:sSubSup>
                            <m:sSubSupPr>
                              <m:ctrlPr>
                                <a:rPr lang="en-GB" sz="2400" i="1" dirty="0">
                                  <a:latin typeface="Cambria Math" panose="02040503050406030204" pitchFamily="18" charset="0"/>
                                </a:rPr>
                              </m:ctrlPr>
                            </m:sSubSupPr>
                            <m:e>
                              <m:r>
                                <a:rPr lang="en-US" sz="2400" i="1" dirty="0">
                                  <a:latin typeface="Cambria Math"/>
                                </a:rPr>
                                <m:t>𝐴</m:t>
                              </m:r>
                            </m:e>
                            <m:sub>
                              <m:r>
                                <a:rPr lang="en-US" sz="2400" i="1" dirty="0">
                                  <a:latin typeface="Cambria Math"/>
                                </a:rPr>
                                <m:t>𝑡</m:t>
                              </m:r>
                            </m:sub>
                            <m:sup>
                              <m:r>
                                <a:rPr lang="en-US" sz="2400" i="1" dirty="0">
                                  <a:latin typeface="Cambria Math"/>
                                </a:rPr>
                                <m:t>𝑉</m:t>
                              </m:r>
                            </m:sup>
                          </m:sSubSup>
                          <m:r>
                            <a:rPr lang="en-US" sz="2400" i="1" dirty="0">
                              <a:latin typeface="Cambria Math"/>
                              <a:ea typeface="Cambria Math"/>
                            </a:rPr>
                            <m:t>∧</m:t>
                          </m:r>
                          <m:r>
                            <a:rPr lang="en-US" sz="2400" i="1" dirty="0">
                              <a:latin typeface="Cambria Math"/>
                              <a:ea typeface="Cambria Math"/>
                            </a:rPr>
                            <m:t>𝐹</m:t>
                          </m:r>
                          <m:d>
                            <m:dPr>
                              <m:ctrlPr>
                                <a:rPr lang="en-US" sz="2400" i="1" dirty="0">
                                  <a:latin typeface="Cambria Math" panose="02040503050406030204" pitchFamily="18" charset="0"/>
                                  <a:ea typeface="Cambria Math"/>
                                </a:rPr>
                              </m:ctrlPr>
                            </m:dPr>
                            <m:e>
                              <m:r>
                                <a:rPr lang="en-US" sz="2400" i="1" dirty="0">
                                  <a:latin typeface="Cambria Math"/>
                                  <a:ea typeface="Cambria Math"/>
                                </a:rPr>
                                <m:t>𝑖</m:t>
                              </m:r>
                            </m:e>
                          </m:d>
                          <m:r>
                            <a:rPr lang="en-US" sz="2400" i="1" dirty="0">
                              <a:latin typeface="Cambria Math"/>
                              <a:ea typeface="Cambria Math"/>
                            </a:rPr>
                            <m:t>&lt;1</m:t>
                          </m:r>
                        </m:e>
                      </m:d>
                    </m:oMath>
                  </m:oMathPara>
                </a14:m>
                <a:endParaRPr lang="en-US" sz="2000" dirty="0" smtClean="0"/>
              </a:p>
              <a:p>
                <a:pPr>
                  <a:spcAft>
                    <a:spcPts val="1200"/>
                  </a:spcAft>
                </a:pPr>
                <a:endParaRPr lang="en-US" sz="2000" dirty="0" smtClean="0"/>
              </a:p>
              <a:p>
                <a:pPr>
                  <a:spcAft>
                    <a:spcPts val="1200"/>
                  </a:spcAft>
                </a:pPr>
                <a:r>
                  <a:rPr lang="en-GB" sz="2000" dirty="0"/>
                  <a:t>If the </a:t>
                </a:r>
                <a:r>
                  <a:rPr lang="en-GB" sz="2000" dirty="0" smtClean="0"/>
                  <a:t>non-dominated </a:t>
                </a:r>
                <a:r>
                  <a:rPr lang="en-GB" sz="2000" dirty="0"/>
                  <a:t>front fits exactly into the </a:t>
                </a:r>
                <a:r>
                  <a:rPr lang="en-GB" sz="2000" dirty="0" smtClean="0"/>
                  <a:t>archive the environmental selection step is completed. </a:t>
                </a:r>
              </a:p>
              <a:p>
                <a:pPr>
                  <a:spcAft>
                    <a:spcPts val="1200"/>
                  </a:spcAft>
                </a:pPr>
                <a:r>
                  <a:rPr lang="en-GB" sz="2000" dirty="0" smtClean="0"/>
                  <a:t>If the archive is too small – the best dominated individuals in the previous archives and population are copied to the new archives.</a:t>
                </a:r>
              </a:p>
              <a:p>
                <a:pPr>
                  <a:spcAft>
                    <a:spcPts val="1200"/>
                  </a:spcAft>
                </a:pPr>
                <a:r>
                  <a:rPr lang="en-US" sz="2000" dirty="0" smtClean="0"/>
                  <a:t>If the archive is too large an archive truncation procedure is invoked which iteratively removes individuals from </a:t>
                </a:r>
                <a14:m>
                  <m:oMath xmlns:m="http://schemas.openxmlformats.org/officeDocument/2006/math">
                    <m:sSubSup>
                      <m:sSubSupPr>
                        <m:ctrlPr>
                          <a:rPr lang="en-GB" sz="2000" b="1" i="1" dirty="0">
                            <a:latin typeface="Cambria Math" panose="02040503050406030204" pitchFamily="18" charset="0"/>
                          </a:rPr>
                        </m:ctrlPr>
                      </m:sSubSupPr>
                      <m:e>
                        <m:r>
                          <a:rPr lang="en-US" sz="2000" b="1" i="1" dirty="0">
                            <a:latin typeface="Cambria Math"/>
                          </a:rPr>
                          <m:t>𝑨</m:t>
                        </m:r>
                      </m:e>
                      <m:sub>
                        <m:r>
                          <a:rPr lang="en-US" sz="2000" b="1" i="1" dirty="0">
                            <a:latin typeface="Cambria Math"/>
                          </a:rPr>
                          <m:t>𝒕</m:t>
                        </m:r>
                        <m:r>
                          <a:rPr lang="en-US" sz="2000" b="1" i="1" dirty="0">
                            <a:latin typeface="Cambria Math"/>
                          </a:rPr>
                          <m:t>+</m:t>
                        </m:r>
                        <m:r>
                          <a:rPr lang="en-US" sz="2000" b="1" i="1" dirty="0">
                            <a:latin typeface="Cambria Math"/>
                          </a:rPr>
                          <m:t>𝟏</m:t>
                        </m:r>
                      </m:sub>
                      <m:sup>
                        <m:r>
                          <a:rPr lang="en-US" sz="2000" b="1" i="1" dirty="0">
                            <a:latin typeface="Cambria Math"/>
                          </a:rPr>
                          <m:t>𝑶</m:t>
                        </m:r>
                      </m:sup>
                    </m:sSubSup>
                  </m:oMath>
                </a14:m>
                <a:r>
                  <a:rPr lang="en-US" sz="2000" dirty="0" smtClean="0"/>
                  <a:t> and </a:t>
                </a:r>
                <a14:m>
                  <m:oMath xmlns:m="http://schemas.openxmlformats.org/officeDocument/2006/math">
                    <m:sSubSup>
                      <m:sSubSupPr>
                        <m:ctrlPr>
                          <a:rPr lang="en-GB" sz="2000" b="1" i="1" dirty="0">
                            <a:latin typeface="Cambria Math" panose="02040503050406030204" pitchFamily="18" charset="0"/>
                          </a:rPr>
                        </m:ctrlPr>
                      </m:sSubSupPr>
                      <m:e>
                        <m:r>
                          <a:rPr lang="en-US" sz="2000" b="1" i="1" dirty="0">
                            <a:latin typeface="Cambria Math"/>
                          </a:rPr>
                          <m:t>𝑨</m:t>
                        </m:r>
                      </m:e>
                      <m:sub>
                        <m:r>
                          <a:rPr lang="en-US" sz="2000" b="1" i="1" dirty="0">
                            <a:latin typeface="Cambria Math"/>
                          </a:rPr>
                          <m:t>𝒕</m:t>
                        </m:r>
                        <m:r>
                          <a:rPr lang="en-US" sz="2000" b="1" i="1" dirty="0">
                            <a:latin typeface="Cambria Math"/>
                          </a:rPr>
                          <m:t>+</m:t>
                        </m:r>
                        <m:r>
                          <a:rPr lang="en-US" sz="2000" b="1" i="1" dirty="0">
                            <a:latin typeface="Cambria Math"/>
                          </a:rPr>
                          <m:t>𝟏</m:t>
                        </m:r>
                      </m:sub>
                      <m:sup>
                        <m:r>
                          <a:rPr lang="en-US" sz="2000" b="1" i="1" dirty="0" smtClean="0">
                            <a:latin typeface="Cambria Math"/>
                          </a:rPr>
                          <m:t>𝑽</m:t>
                        </m:r>
                      </m:sup>
                    </m:sSubSup>
                  </m:oMath>
                </a14:m>
                <a:r>
                  <a:rPr lang="en-US" sz="2000" dirty="0" smtClean="0"/>
                  <a:t> until their sizes will match </a:t>
                </a:r>
                <a14:m>
                  <m:oMath xmlns:m="http://schemas.openxmlformats.org/officeDocument/2006/math">
                    <m:r>
                      <a:rPr lang="en-US" sz="2000" b="1" i="1" smtClean="0">
                        <a:latin typeface="Cambria Math"/>
                      </a:rPr>
                      <m:t>𝑵</m:t>
                    </m:r>
                  </m:oMath>
                </a14:m>
                <a:r>
                  <a:rPr lang="en-US" sz="2000" dirty="0" smtClean="0"/>
                  <a:t>. </a:t>
                </a:r>
                <a:endParaRPr lang="en-US" sz="2000" dirty="0"/>
              </a:p>
            </p:txBody>
          </p:sp>
        </mc:Choice>
        <mc:Fallback xmlns="">
          <p:sp>
            <p:nvSpPr>
              <p:cNvPr id="6" name="Rectangle 5"/>
              <p:cNvSpPr>
                <a:spLocks noRot="1" noChangeAspect="1" noMove="1" noResize="1" noEditPoints="1" noAdjustHandles="1" noChangeArrowheads="1" noChangeShapeType="1" noTextEdit="1"/>
              </p:cNvSpPr>
              <p:nvPr/>
            </p:nvSpPr>
            <p:spPr>
              <a:xfrm>
                <a:off x="251520" y="784976"/>
                <a:ext cx="8640960" cy="4804264"/>
              </a:xfrm>
              <a:prstGeom prst="rect">
                <a:avLst/>
              </a:prstGeom>
              <a:blipFill rotWithShape="1">
                <a:blip r:embed="rId2"/>
                <a:stretch>
                  <a:fillRect l="-705" t="-635" b="-1396"/>
                </a:stretch>
              </a:blipFill>
            </p:spPr>
            <p:txBody>
              <a:bodyPr/>
              <a:lstStyle/>
              <a:p>
                <a:r>
                  <a:rPr lang="en-GB">
                    <a:noFill/>
                  </a:rPr>
                  <a:t> </a:t>
                </a:r>
              </a:p>
            </p:txBody>
          </p:sp>
        </mc:Fallback>
      </mc:AlternateContent>
    </p:spTree>
    <p:extLst>
      <p:ext uri="{BB962C8B-B14F-4D97-AF65-F5344CB8AC3E}">
        <p14:creationId xmlns:p14="http://schemas.microsoft.com/office/powerpoint/2010/main" val="82652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Archive truncation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21</a:t>
            </a:fld>
            <a:endParaRPr lang="en-GB" dirty="0"/>
          </a:p>
        </p:txBody>
      </p:sp>
      <mc:AlternateContent xmlns:mc="http://schemas.openxmlformats.org/markup-compatibility/2006">
        <mc:Choice xmlns:a14="http://schemas.microsoft.com/office/drawing/2010/main" Requires="a14">
          <p:sp>
            <p:nvSpPr>
              <p:cNvPr id="6" name="Rectangle 5"/>
              <p:cNvSpPr/>
              <p:nvPr/>
            </p:nvSpPr>
            <p:spPr>
              <a:xfrm>
                <a:off x="251520" y="2708920"/>
                <a:ext cx="8640960" cy="3343800"/>
              </a:xfrm>
              <a:prstGeom prst="rect">
                <a:avLst/>
              </a:prstGeom>
            </p:spPr>
            <p:txBody>
              <a:bodyPr wrap="square">
                <a:spAutoFit/>
              </a:bodyPr>
              <a:lstStyle/>
              <a:p>
                <a:pPr algn="just">
                  <a:spcAft>
                    <a:spcPts val="600"/>
                  </a:spcAft>
                </a:pPr>
                <a:r>
                  <a:rPr lang="en-US" dirty="0" smtClean="0"/>
                  <a:t>For archive </a:t>
                </a:r>
                <a14:m>
                  <m:oMath xmlns:m="http://schemas.openxmlformats.org/officeDocument/2006/math">
                    <m:sSubSup>
                      <m:sSubSupPr>
                        <m:ctrlPr>
                          <a:rPr lang="en-GB" b="1" i="1" dirty="0">
                            <a:latin typeface="Cambria Math" panose="02040503050406030204" pitchFamily="18" charset="0"/>
                          </a:rPr>
                        </m:ctrlPr>
                      </m:sSubSupPr>
                      <m:e>
                        <m:r>
                          <a:rPr lang="en-US" b="1" i="1" dirty="0">
                            <a:latin typeface="Cambria Math"/>
                          </a:rPr>
                          <m:t>𝑨</m:t>
                        </m:r>
                      </m:e>
                      <m:sub>
                        <m:r>
                          <a:rPr lang="en-US" b="1" i="1" dirty="0">
                            <a:latin typeface="Cambria Math"/>
                          </a:rPr>
                          <m:t>𝒕</m:t>
                        </m:r>
                        <m:r>
                          <a:rPr lang="en-US" b="1" i="1" dirty="0">
                            <a:latin typeface="Cambria Math"/>
                          </a:rPr>
                          <m:t>+</m:t>
                        </m:r>
                        <m:r>
                          <a:rPr lang="en-US" b="1" i="1" dirty="0">
                            <a:latin typeface="Cambria Math"/>
                          </a:rPr>
                          <m:t>𝟏</m:t>
                        </m:r>
                      </m:sub>
                      <m:sup>
                        <m:r>
                          <a:rPr lang="en-US" b="1" i="1" dirty="0">
                            <a:latin typeface="Cambria Math"/>
                          </a:rPr>
                          <m:t>𝑶</m:t>
                        </m:r>
                      </m:sup>
                    </m:sSubSup>
                  </m:oMath>
                </a14:m>
                <a:r>
                  <a:rPr lang="en-US" dirty="0" smtClean="0"/>
                  <a:t>, at each iteration that individual </a:t>
                </a:r>
                <a14:m>
                  <m:oMath xmlns:m="http://schemas.openxmlformats.org/officeDocument/2006/math">
                    <m:r>
                      <a:rPr lang="en-US" b="1" i="1" smtClean="0">
                        <a:latin typeface="Cambria Math"/>
                      </a:rPr>
                      <m:t>𝒊</m:t>
                    </m:r>
                  </m:oMath>
                </a14:m>
                <a:r>
                  <a:rPr lang="en-US" dirty="0" smtClean="0"/>
                  <a:t> is chosen for removal for which </a:t>
                </a:r>
                <a14:m>
                  <m:oMath xmlns:m="http://schemas.openxmlformats.org/officeDocument/2006/math">
                    <m:r>
                      <a:rPr lang="en-US" b="1" i="1" smtClean="0">
                        <a:latin typeface="Cambria Math"/>
                      </a:rPr>
                      <m:t>𝒊</m:t>
                    </m:r>
                    <m:sSub>
                      <m:sSubPr>
                        <m:ctrlPr>
                          <a:rPr lang="en-US" b="1" i="1" smtClean="0">
                            <a:latin typeface="Cambria Math" panose="02040503050406030204" pitchFamily="18" charset="0"/>
                          </a:rPr>
                        </m:ctrlPr>
                      </m:sSubPr>
                      <m:e>
                        <m:r>
                          <a:rPr lang="en-US" b="1" i="1" smtClean="0">
                            <a:latin typeface="Cambria Math"/>
                          </a:rPr>
                          <m:t>&lt;</m:t>
                        </m:r>
                      </m:e>
                      <m:sub>
                        <m:r>
                          <a:rPr lang="en-US" b="1" i="1" smtClean="0">
                            <a:latin typeface="Cambria Math"/>
                          </a:rPr>
                          <m:t>𝒅</m:t>
                        </m:r>
                      </m:sub>
                    </m:sSub>
                    <m:r>
                      <a:rPr lang="en-US" b="1" i="1" smtClean="0">
                        <a:latin typeface="Cambria Math"/>
                      </a:rPr>
                      <m:t>𝒋</m:t>
                    </m:r>
                  </m:oMath>
                </a14:m>
                <a:r>
                  <a:rPr lang="en-US" b="1" dirty="0" smtClean="0"/>
                  <a:t> </a:t>
                </a:r>
                <a:r>
                  <a:rPr lang="en-US" dirty="0" smtClean="0"/>
                  <a:t>for all </a:t>
                </a:r>
                <a14:m>
                  <m:oMath xmlns:m="http://schemas.openxmlformats.org/officeDocument/2006/math">
                    <m:r>
                      <a:rPr lang="en-US" b="1" i="1" smtClean="0">
                        <a:latin typeface="Cambria Math"/>
                      </a:rPr>
                      <m:t>𝒋</m:t>
                    </m:r>
                    <m:r>
                      <a:rPr lang="en-US" b="1" i="1" smtClean="0">
                        <a:latin typeface="Cambria Math"/>
                        <a:ea typeface="Cambria Math"/>
                      </a:rPr>
                      <m:t>∈</m:t>
                    </m:r>
                    <m:sSubSup>
                      <m:sSubSupPr>
                        <m:ctrlPr>
                          <a:rPr lang="en-GB" b="1" i="1" dirty="0">
                            <a:latin typeface="Cambria Math" panose="02040503050406030204" pitchFamily="18" charset="0"/>
                          </a:rPr>
                        </m:ctrlPr>
                      </m:sSubSupPr>
                      <m:e>
                        <m:r>
                          <a:rPr lang="en-US" b="1" i="1" dirty="0">
                            <a:latin typeface="Cambria Math"/>
                          </a:rPr>
                          <m:t>𝑨</m:t>
                        </m:r>
                      </m:e>
                      <m:sub>
                        <m:r>
                          <a:rPr lang="en-US" b="1" i="1" dirty="0">
                            <a:latin typeface="Cambria Math"/>
                          </a:rPr>
                          <m:t>𝒕</m:t>
                        </m:r>
                        <m:r>
                          <a:rPr lang="en-US" b="1" i="1" dirty="0">
                            <a:latin typeface="Cambria Math"/>
                          </a:rPr>
                          <m:t>+</m:t>
                        </m:r>
                        <m:r>
                          <a:rPr lang="en-US" b="1" i="1" dirty="0">
                            <a:latin typeface="Cambria Math"/>
                          </a:rPr>
                          <m:t>𝟏</m:t>
                        </m:r>
                      </m:sub>
                      <m:sup>
                        <m:r>
                          <a:rPr lang="en-US" b="1" i="1" dirty="0">
                            <a:latin typeface="Cambria Math"/>
                          </a:rPr>
                          <m:t>𝑶</m:t>
                        </m:r>
                      </m:sup>
                    </m:sSubSup>
                  </m:oMath>
                </a14:m>
                <a:r>
                  <a:rPr lang="en-US" dirty="0" smtClean="0"/>
                  <a:t>with</a:t>
                </a:r>
              </a:p>
              <a:p>
                <a:pPr algn="just">
                  <a:spcAft>
                    <a:spcPts val="600"/>
                  </a:spcAft>
                </a:pPr>
                <a:endParaRPr lang="en-US" dirty="0" smtClean="0"/>
              </a:p>
              <a:p>
                <a:pPr algn="just">
                  <a:spcAft>
                    <a:spcPts val="600"/>
                  </a:spcAft>
                </a:pPr>
                <a14:m>
                  <m:oMathPara xmlns:m="http://schemas.openxmlformats.org/officeDocument/2006/math">
                    <m:oMathParaPr>
                      <m:jc m:val="centerGroup"/>
                    </m:oMathParaPr>
                    <m:oMath xmlns:m="http://schemas.openxmlformats.org/officeDocument/2006/math">
                      <m:r>
                        <a:rPr lang="en-US" i="1">
                          <a:latin typeface="Cambria Math"/>
                        </a:rPr>
                        <m:t>𝑖</m:t>
                      </m:r>
                      <m:sSub>
                        <m:sSubPr>
                          <m:ctrlPr>
                            <a:rPr lang="en-US" i="1">
                              <a:latin typeface="Cambria Math" panose="02040503050406030204" pitchFamily="18" charset="0"/>
                            </a:rPr>
                          </m:ctrlPr>
                        </m:sSubPr>
                        <m:e>
                          <m:r>
                            <a:rPr lang="en-US" i="1">
                              <a:latin typeface="Cambria Math"/>
                            </a:rPr>
                            <m:t>&lt;</m:t>
                          </m:r>
                        </m:e>
                        <m:sub>
                          <m:r>
                            <a:rPr lang="en-US" i="1">
                              <a:latin typeface="Cambria Math"/>
                            </a:rPr>
                            <m:t>𝑑</m:t>
                          </m:r>
                        </m:sub>
                      </m:sSub>
                      <m:r>
                        <a:rPr lang="en-US" b="0" i="1" smtClean="0">
                          <a:latin typeface="Cambria Math"/>
                        </a:rPr>
                        <m:t>𝑗</m:t>
                      </m:r>
                      <m:r>
                        <a:rPr lang="en-US" b="0" i="1" smtClean="0">
                          <a:latin typeface="Cambria Math"/>
                        </a:rPr>
                        <m:t>  :⇔ </m:t>
                      </m:r>
                      <m:d>
                        <m:dPr>
                          <m:begChr m:val="{"/>
                          <m:endChr m:val="}"/>
                          <m:ctrlPr>
                            <a:rPr lang="en-US" b="0" i="1" smtClean="0">
                              <a:latin typeface="Cambria Math" panose="02040503050406030204" pitchFamily="18" charset="0"/>
                              <a:ea typeface="Cambria Math"/>
                            </a:rPr>
                          </m:ctrlPr>
                        </m:dPr>
                        <m:e>
                          <m:r>
                            <a:rPr lang="en-US" i="1">
                              <a:latin typeface="Cambria Math"/>
                              <a:ea typeface="Cambria Math"/>
                            </a:rPr>
                            <m:t>∀ 0&lt;</m:t>
                          </m:r>
                          <m:r>
                            <a:rPr lang="en-US" i="1">
                              <a:latin typeface="Cambria Math"/>
                              <a:ea typeface="Cambria Math"/>
                            </a:rPr>
                            <m:t>𝑘</m:t>
                          </m:r>
                          <m:r>
                            <a:rPr lang="en-US" i="1">
                              <a:latin typeface="Cambria Math"/>
                              <a:ea typeface="Cambria Math"/>
                            </a:rPr>
                            <m:t>&lt;</m:t>
                          </m:r>
                          <m:d>
                            <m:dPr>
                              <m:begChr m:val="|"/>
                              <m:endChr m:val="|"/>
                              <m:ctrlPr>
                                <a:rPr lang="en-US" i="1">
                                  <a:latin typeface="Cambria Math" panose="02040503050406030204" pitchFamily="18" charset="0"/>
                                  <a:ea typeface="Cambria Math"/>
                                </a:rPr>
                              </m:ctrlPr>
                            </m:dPr>
                            <m:e>
                              <m:sSubSup>
                                <m:sSubSupPr>
                                  <m:ctrlPr>
                                    <a:rPr lang="en-GB" i="1" dirty="0">
                                      <a:latin typeface="Cambria Math" panose="02040503050406030204" pitchFamily="18" charset="0"/>
                                    </a:rPr>
                                  </m:ctrlPr>
                                </m:sSubSupPr>
                                <m:e>
                                  <m:r>
                                    <a:rPr lang="en-US" i="1" dirty="0">
                                      <a:latin typeface="Cambria Math"/>
                                    </a:rPr>
                                    <m:t>𝐴</m:t>
                                  </m:r>
                                </m:e>
                                <m:sub>
                                  <m:r>
                                    <a:rPr lang="en-US" i="1" dirty="0">
                                      <a:latin typeface="Cambria Math"/>
                                    </a:rPr>
                                    <m:t>𝑡</m:t>
                                  </m:r>
                                  <m:r>
                                    <a:rPr lang="en-US" i="1" dirty="0">
                                      <a:latin typeface="Cambria Math"/>
                                    </a:rPr>
                                    <m:t>+1</m:t>
                                  </m:r>
                                </m:sub>
                                <m:sup>
                                  <m:r>
                                    <a:rPr lang="en-US" i="1" dirty="0">
                                      <a:latin typeface="Cambria Math"/>
                                    </a:rPr>
                                    <m:t>𝑂</m:t>
                                  </m:r>
                                </m:sup>
                              </m:sSubSup>
                            </m:e>
                          </m:d>
                          <m:r>
                            <a:rPr lang="en-US" i="1">
                              <a:latin typeface="Cambria Math"/>
                              <a:ea typeface="Cambria Math"/>
                            </a:rPr>
                            <m:t> :</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𝑖</m:t>
                              </m:r>
                            </m:sub>
                            <m:sup>
                              <m:r>
                                <a:rPr lang="en-US" i="1">
                                  <a:latin typeface="Cambria Math"/>
                                  <a:ea typeface="Cambria Math"/>
                                </a:rPr>
                                <m:t>𝑘</m:t>
                              </m:r>
                            </m:sup>
                          </m:sSubSup>
                          <m:r>
                            <a:rPr lang="en-US" i="1">
                              <a:latin typeface="Cambria Math"/>
                              <a:ea typeface="Cambria Math"/>
                            </a:rPr>
                            <m:t>=</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𝑗</m:t>
                              </m:r>
                            </m:sub>
                            <m:sup>
                              <m:r>
                                <a:rPr lang="en-US" i="1">
                                  <a:latin typeface="Cambria Math"/>
                                  <a:ea typeface="Cambria Math"/>
                                </a:rPr>
                                <m:t>𝑘</m:t>
                              </m:r>
                            </m:sup>
                          </m:sSubSup>
                        </m:e>
                      </m:d>
                      <m:r>
                        <a:rPr lang="en-US" i="1" smtClean="0">
                          <a:latin typeface="Cambria Math"/>
                          <a:ea typeface="Cambria Math"/>
                        </a:rPr>
                        <m:t>∨</m:t>
                      </m:r>
                      <m:d>
                        <m:dPr>
                          <m:begChr m:val="{"/>
                          <m:endChr m:val="}"/>
                          <m:ctrlPr>
                            <a:rPr lang="en-US" b="0" i="1" smtClean="0">
                              <a:latin typeface="Cambria Math" panose="02040503050406030204" pitchFamily="18" charset="0"/>
                              <a:ea typeface="Cambria Math"/>
                            </a:rPr>
                          </m:ctrlPr>
                        </m:dPr>
                        <m:e>
                          <m:r>
                            <a:rPr lang="en-US" i="1">
                              <a:latin typeface="Cambria Math"/>
                              <a:ea typeface="Cambria Math"/>
                            </a:rPr>
                            <m:t>∃ 0&lt;</m:t>
                          </m:r>
                          <m:r>
                            <a:rPr lang="en-US" i="1">
                              <a:latin typeface="Cambria Math"/>
                              <a:ea typeface="Cambria Math"/>
                            </a:rPr>
                            <m:t>𝑘</m:t>
                          </m:r>
                          <m:r>
                            <a:rPr lang="en-US" i="1">
                              <a:latin typeface="Cambria Math"/>
                              <a:ea typeface="Cambria Math"/>
                            </a:rPr>
                            <m:t>&lt;</m:t>
                          </m:r>
                          <m:d>
                            <m:dPr>
                              <m:begChr m:val="|"/>
                              <m:endChr m:val="|"/>
                              <m:ctrlPr>
                                <a:rPr lang="en-US" i="1">
                                  <a:latin typeface="Cambria Math" panose="02040503050406030204" pitchFamily="18" charset="0"/>
                                  <a:ea typeface="Cambria Math"/>
                                </a:rPr>
                              </m:ctrlPr>
                            </m:dPr>
                            <m:e>
                              <m:sSubSup>
                                <m:sSubSupPr>
                                  <m:ctrlPr>
                                    <a:rPr lang="en-GB" i="1" dirty="0">
                                      <a:latin typeface="Cambria Math" panose="02040503050406030204" pitchFamily="18" charset="0"/>
                                    </a:rPr>
                                  </m:ctrlPr>
                                </m:sSubSupPr>
                                <m:e>
                                  <m:r>
                                    <a:rPr lang="en-US" i="1" dirty="0">
                                      <a:latin typeface="Cambria Math"/>
                                    </a:rPr>
                                    <m:t>𝐴</m:t>
                                  </m:r>
                                </m:e>
                                <m:sub>
                                  <m:r>
                                    <a:rPr lang="en-US" i="1" dirty="0">
                                      <a:latin typeface="Cambria Math"/>
                                    </a:rPr>
                                    <m:t>𝑡</m:t>
                                  </m:r>
                                  <m:r>
                                    <a:rPr lang="en-US" i="1" dirty="0">
                                      <a:latin typeface="Cambria Math"/>
                                    </a:rPr>
                                    <m:t>+1</m:t>
                                  </m:r>
                                </m:sub>
                                <m:sup>
                                  <m:r>
                                    <a:rPr lang="en-US" i="1" dirty="0">
                                      <a:latin typeface="Cambria Math"/>
                                    </a:rPr>
                                    <m:t>𝑂</m:t>
                                  </m:r>
                                </m:sup>
                              </m:sSubSup>
                            </m:e>
                          </m:d>
                          <m:r>
                            <a:rPr lang="en-US" i="1" dirty="0">
                              <a:latin typeface="Cambria Math"/>
                            </a:rPr>
                            <m:t>: </m:t>
                          </m:r>
                          <m:d>
                            <m:dPr>
                              <m:begChr m:val="["/>
                              <m:endChr m:val="]"/>
                              <m:ctrlPr>
                                <a:rPr lang="en-US" i="1" dirty="0">
                                  <a:latin typeface="Cambria Math" panose="02040503050406030204" pitchFamily="18" charset="0"/>
                                </a:rPr>
                              </m:ctrlPr>
                            </m:dPr>
                            <m:e>
                              <m:d>
                                <m:dPr>
                                  <m:ctrlPr>
                                    <a:rPr lang="en-US" i="1" dirty="0">
                                      <a:latin typeface="Cambria Math" panose="02040503050406030204" pitchFamily="18" charset="0"/>
                                    </a:rPr>
                                  </m:ctrlPr>
                                </m:dPr>
                                <m:e>
                                  <m:r>
                                    <a:rPr lang="en-US" i="1" dirty="0">
                                      <a:latin typeface="Cambria Math"/>
                                      <a:ea typeface="Cambria Math"/>
                                    </a:rPr>
                                    <m:t>∀ 0&lt;</m:t>
                                  </m:r>
                                  <m:r>
                                    <a:rPr lang="en-US" i="1" dirty="0">
                                      <a:latin typeface="Cambria Math"/>
                                      <a:ea typeface="Cambria Math"/>
                                    </a:rPr>
                                    <m:t>𝑙</m:t>
                                  </m:r>
                                  <m:r>
                                    <a:rPr lang="en-US" i="1" dirty="0">
                                      <a:latin typeface="Cambria Math"/>
                                      <a:ea typeface="Cambria Math"/>
                                    </a:rPr>
                                    <m:t>&lt;</m:t>
                                  </m:r>
                                  <m:r>
                                    <a:rPr lang="en-US" i="1" dirty="0">
                                      <a:latin typeface="Cambria Math"/>
                                      <a:ea typeface="Cambria Math"/>
                                    </a:rPr>
                                    <m:t>𝑘</m:t>
                                  </m:r>
                                  <m:r>
                                    <a:rPr lang="en-US" i="1" dirty="0">
                                      <a:latin typeface="Cambria Math"/>
                                      <a:ea typeface="Cambria Math"/>
                                    </a:rPr>
                                    <m:t> :</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𝑖</m:t>
                                      </m:r>
                                    </m:sub>
                                    <m:sup>
                                      <m:r>
                                        <a:rPr lang="en-US" i="1">
                                          <a:latin typeface="Cambria Math"/>
                                          <a:ea typeface="Cambria Math"/>
                                        </a:rPr>
                                        <m:t>𝑙</m:t>
                                      </m:r>
                                    </m:sup>
                                  </m:sSubSup>
                                  <m:r>
                                    <a:rPr lang="en-US" i="1">
                                      <a:latin typeface="Cambria Math"/>
                                      <a:ea typeface="Cambria Math"/>
                                    </a:rPr>
                                    <m:t>=</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𝑗</m:t>
                                      </m:r>
                                    </m:sub>
                                    <m:sup>
                                      <m:r>
                                        <a:rPr lang="en-US" i="1">
                                          <a:latin typeface="Cambria Math"/>
                                          <a:ea typeface="Cambria Math"/>
                                        </a:rPr>
                                        <m:t>𝑙</m:t>
                                      </m:r>
                                    </m:sup>
                                  </m:sSubSup>
                                </m:e>
                              </m:d>
                              <m:r>
                                <a:rPr lang="en-US" i="1" dirty="0">
                                  <a:latin typeface="Cambria Math"/>
                                  <a:ea typeface="Cambria Math"/>
                                </a:rPr>
                                <m:t>∧</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𝑖</m:t>
                                  </m:r>
                                </m:sub>
                                <m:sup>
                                  <m:r>
                                    <a:rPr lang="en-US" i="1">
                                      <a:latin typeface="Cambria Math"/>
                                      <a:ea typeface="Cambria Math"/>
                                    </a:rPr>
                                    <m:t>𝑘</m:t>
                                  </m:r>
                                </m:sup>
                              </m:sSubSup>
                              <m:r>
                                <a:rPr lang="en-US" i="1">
                                  <a:latin typeface="Cambria Math"/>
                                  <a:ea typeface="Cambria Math"/>
                                </a:rPr>
                                <m:t>&lt;</m:t>
                              </m:r>
                              <m:sSubSup>
                                <m:sSubSupPr>
                                  <m:ctrlPr>
                                    <a:rPr lang="en-US" i="1">
                                      <a:latin typeface="Cambria Math" panose="02040503050406030204" pitchFamily="18" charset="0"/>
                                      <a:ea typeface="Cambria Math"/>
                                    </a:rPr>
                                  </m:ctrlPr>
                                </m:sSubSupPr>
                                <m:e>
                                  <m:r>
                                    <a:rPr lang="en-US" i="1">
                                      <a:latin typeface="Cambria Math"/>
                                      <a:ea typeface="Cambria Math"/>
                                    </a:rPr>
                                    <m:t>𝜎</m:t>
                                  </m:r>
                                </m:e>
                                <m:sub>
                                  <m:r>
                                    <a:rPr lang="en-US" i="1">
                                      <a:latin typeface="Cambria Math"/>
                                      <a:ea typeface="Cambria Math"/>
                                    </a:rPr>
                                    <m:t>𝑗</m:t>
                                  </m:r>
                                </m:sub>
                                <m:sup>
                                  <m:r>
                                    <a:rPr lang="en-US" i="1">
                                      <a:latin typeface="Cambria Math"/>
                                      <a:ea typeface="Cambria Math"/>
                                    </a:rPr>
                                    <m:t>𝑘</m:t>
                                  </m:r>
                                </m:sup>
                              </m:sSubSup>
                            </m:e>
                          </m:d>
                        </m:e>
                      </m:d>
                    </m:oMath>
                  </m:oMathPara>
                </a14:m>
                <a:endParaRPr lang="en-US" dirty="0"/>
              </a:p>
              <a:p>
                <a:pPr algn="just">
                  <a:spcAft>
                    <a:spcPts val="600"/>
                  </a:spcAft>
                </a:pPr>
                <a:endParaRPr lang="en-US" dirty="0"/>
              </a:p>
              <a:p>
                <a:pPr algn="just">
                  <a:spcAft>
                    <a:spcPts val="600"/>
                  </a:spcAft>
                </a:pPr>
                <a:r>
                  <a:rPr lang="en-US" dirty="0" smtClean="0"/>
                  <a:t>Where </a:t>
                </a:r>
                <a14:m>
                  <m:oMath xmlns:m="http://schemas.openxmlformats.org/officeDocument/2006/math">
                    <m:sSubSup>
                      <m:sSubSupPr>
                        <m:ctrlPr>
                          <a:rPr lang="en-US" b="1" i="1">
                            <a:latin typeface="Cambria Math" panose="02040503050406030204" pitchFamily="18" charset="0"/>
                            <a:ea typeface="Cambria Math"/>
                          </a:rPr>
                        </m:ctrlPr>
                      </m:sSubSupPr>
                      <m:e>
                        <m:r>
                          <a:rPr lang="en-US" b="1" i="1">
                            <a:latin typeface="Cambria Math"/>
                            <a:ea typeface="Cambria Math"/>
                          </a:rPr>
                          <m:t>𝝈</m:t>
                        </m:r>
                      </m:e>
                      <m:sub>
                        <m:r>
                          <a:rPr lang="en-US" b="1" i="1">
                            <a:latin typeface="Cambria Math"/>
                            <a:ea typeface="Cambria Math"/>
                          </a:rPr>
                          <m:t>𝒊</m:t>
                        </m:r>
                      </m:sub>
                      <m:sup>
                        <m:r>
                          <a:rPr lang="en-US" b="1" i="1">
                            <a:latin typeface="Cambria Math"/>
                            <a:ea typeface="Cambria Math"/>
                          </a:rPr>
                          <m:t>𝒌</m:t>
                        </m:r>
                      </m:sup>
                    </m:sSubSup>
                  </m:oMath>
                </a14:m>
                <a:r>
                  <a:rPr lang="en-US" dirty="0" smtClean="0"/>
                  <a:t> denotes the distance of </a:t>
                </a:r>
                <a14:m>
                  <m:oMath xmlns:m="http://schemas.openxmlformats.org/officeDocument/2006/math">
                    <m:r>
                      <a:rPr lang="en-US" b="1" i="1">
                        <a:latin typeface="Cambria Math"/>
                      </a:rPr>
                      <m:t>𝒊</m:t>
                    </m:r>
                  </m:oMath>
                </a14:m>
                <a:r>
                  <a:rPr lang="en-US" dirty="0" smtClean="0"/>
                  <a:t> to its </a:t>
                </a:r>
                <a:r>
                  <a:rPr lang="en-US" b="1" i="1" dirty="0" smtClean="0"/>
                  <a:t>k</a:t>
                </a:r>
                <a:r>
                  <a:rPr lang="en-US" dirty="0" smtClean="0"/>
                  <a:t>-</a:t>
                </a:r>
                <a:r>
                  <a:rPr lang="en-US" dirty="0" err="1" smtClean="0"/>
                  <a:t>th</a:t>
                </a:r>
                <a:r>
                  <a:rPr lang="en-US" dirty="0" smtClean="0"/>
                  <a:t> nearest neighbor in </a:t>
                </a:r>
                <a14:m>
                  <m:oMath xmlns:m="http://schemas.openxmlformats.org/officeDocument/2006/math">
                    <m:sSubSup>
                      <m:sSubSupPr>
                        <m:ctrlPr>
                          <a:rPr lang="en-GB" b="1" i="1" dirty="0">
                            <a:latin typeface="Cambria Math" panose="02040503050406030204" pitchFamily="18" charset="0"/>
                          </a:rPr>
                        </m:ctrlPr>
                      </m:sSubSupPr>
                      <m:e>
                        <m:r>
                          <a:rPr lang="en-US" b="1" i="1" dirty="0">
                            <a:latin typeface="Cambria Math"/>
                          </a:rPr>
                          <m:t>𝑨</m:t>
                        </m:r>
                      </m:e>
                      <m:sub>
                        <m:r>
                          <a:rPr lang="en-US" b="1" i="1" dirty="0">
                            <a:latin typeface="Cambria Math"/>
                          </a:rPr>
                          <m:t>𝒕</m:t>
                        </m:r>
                        <m:r>
                          <a:rPr lang="en-US" b="1" i="1" dirty="0">
                            <a:latin typeface="Cambria Math"/>
                          </a:rPr>
                          <m:t>+</m:t>
                        </m:r>
                        <m:r>
                          <a:rPr lang="en-US" b="1" i="1" dirty="0">
                            <a:latin typeface="Cambria Math"/>
                          </a:rPr>
                          <m:t>𝟏</m:t>
                        </m:r>
                      </m:sub>
                      <m:sup>
                        <m:r>
                          <a:rPr lang="en-US" b="1" i="1" dirty="0">
                            <a:latin typeface="Cambria Math"/>
                          </a:rPr>
                          <m:t>𝑶</m:t>
                        </m:r>
                      </m:sup>
                    </m:sSubSup>
                  </m:oMath>
                </a14:m>
                <a:r>
                  <a:rPr lang="en-US" dirty="0" smtClean="0"/>
                  <a:t>. </a:t>
                </a:r>
                <a:r>
                  <a:rPr lang="en-GB" dirty="0"/>
                  <a:t>In </a:t>
                </a:r>
                <a:r>
                  <a:rPr lang="en-GB" dirty="0" smtClean="0"/>
                  <a:t>other words</a:t>
                </a:r>
                <a:r>
                  <a:rPr lang="en-GB" dirty="0"/>
                  <a:t>, the individual which has the minimum distance to another individual is </a:t>
                </a:r>
                <a:r>
                  <a:rPr lang="en-GB" dirty="0" smtClean="0"/>
                  <a:t>chosen at </a:t>
                </a:r>
                <a:r>
                  <a:rPr lang="en-GB" dirty="0"/>
                  <a:t>each stage; if there are several individuals with minimum distance the tie is broken </a:t>
                </a:r>
                <a:r>
                  <a:rPr lang="en-GB" dirty="0" smtClean="0"/>
                  <a:t>by considering </a:t>
                </a:r>
                <a:r>
                  <a:rPr lang="en-GB" dirty="0"/>
                  <a:t>the second smallest distances and so </a:t>
                </a:r>
                <a:r>
                  <a:rPr lang="en-GB" dirty="0" smtClean="0"/>
                  <a:t>forth.</a:t>
                </a:r>
                <a:endParaRPr lang="en-US" dirty="0"/>
              </a:p>
            </p:txBody>
          </p:sp>
        </mc:Choice>
        <mc:Fallback>
          <p:sp>
            <p:nvSpPr>
              <p:cNvPr id="6" name="Rectangle 5"/>
              <p:cNvSpPr>
                <a:spLocks noRot="1" noChangeAspect="1" noMove="1" noResize="1" noEditPoints="1" noAdjustHandles="1" noChangeArrowheads="1" noChangeShapeType="1" noTextEdit="1"/>
              </p:cNvSpPr>
              <p:nvPr/>
            </p:nvSpPr>
            <p:spPr>
              <a:xfrm>
                <a:off x="251520" y="2708920"/>
                <a:ext cx="8640960" cy="3343800"/>
              </a:xfrm>
              <a:prstGeom prst="rect">
                <a:avLst/>
              </a:prstGeom>
              <a:blipFill rotWithShape="0">
                <a:blip r:embed="rId2"/>
                <a:stretch>
                  <a:fillRect l="-564" t="-182" r="-564" b="-9836"/>
                </a:stretch>
              </a:blipFill>
            </p:spPr>
            <p:txBody>
              <a:bodyPr/>
              <a:lstStyle/>
              <a:p>
                <a:r>
                  <a:rPr lang="en-GB">
                    <a:noFill/>
                  </a:rPr>
                  <a:t> </a:t>
                </a:r>
              </a:p>
            </p:txBody>
          </p:sp>
        </mc:Fallback>
      </mc:AlternateContent>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7875" y="560462"/>
            <a:ext cx="5048250" cy="207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7690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Neighborhood crossover</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22</a:t>
            </a:fld>
            <a:endParaRPr lang="en-GB" dirty="0"/>
          </a:p>
        </p:txBody>
      </p:sp>
      <mc:AlternateContent xmlns:mc="http://schemas.openxmlformats.org/markup-compatibility/2006">
        <mc:Choice xmlns:a14="http://schemas.microsoft.com/office/drawing/2010/main" Requires="a14">
          <p:sp>
            <p:nvSpPr>
              <p:cNvPr id="7" name="Rectangle 6"/>
              <p:cNvSpPr/>
              <p:nvPr/>
            </p:nvSpPr>
            <p:spPr>
              <a:xfrm>
                <a:off x="251520" y="620688"/>
                <a:ext cx="8640960" cy="5632311"/>
              </a:xfrm>
              <a:prstGeom prst="rect">
                <a:avLst/>
              </a:prstGeom>
            </p:spPr>
            <p:txBody>
              <a:bodyPr wrap="square">
                <a:spAutoFit/>
              </a:bodyPr>
              <a:lstStyle/>
              <a:p>
                <a:pPr algn="just">
                  <a:spcAft>
                    <a:spcPts val="1200"/>
                  </a:spcAft>
                </a:pPr>
                <a:r>
                  <a:rPr lang="en-US" sz="2000" dirty="0" smtClean="0"/>
                  <a:t>In multi-objective GAs, effective crossover often cannot be performed, as the searching directions of each parent individual are very different from one another. Neighborhood </a:t>
                </a:r>
                <a:r>
                  <a:rPr lang="en-US" sz="2000" dirty="0" smtClean="0"/>
                  <a:t>crossover </a:t>
                </a:r>
                <a:r>
                  <a:rPr lang="en-US" sz="2000" dirty="0" smtClean="0"/>
                  <a:t>performs crossover with individuals neighboring each other in objective space. In neighborhood crossover, individuals that match in the search direction are crossed over to generate offspring that are similar to the parent.</a:t>
                </a:r>
              </a:p>
              <a:p>
                <a:pPr algn="just"/>
                <a:r>
                  <a:rPr lang="en-US" sz="2000" dirty="0" smtClean="0"/>
                  <a:t>Neighborhood crossover is performed as follows:</a:t>
                </a:r>
              </a:p>
              <a:p>
                <a:pPr algn="just"/>
                <a:r>
                  <a:rPr lang="en-US" sz="2000" b="1" dirty="0" smtClean="0"/>
                  <a:t>Step 1: </a:t>
                </a:r>
                <a:r>
                  <a:rPr lang="en-US" sz="2000" dirty="0" smtClean="0"/>
                  <a:t>Sort the population with one of the function values. The function value used in the sort is altered each generation.</a:t>
                </a:r>
                <a:endParaRPr lang="ru-RU" sz="2000" dirty="0" smtClean="0"/>
              </a:p>
              <a:p>
                <a:pPr algn="just"/>
                <a:r>
                  <a:rPr lang="en-US" sz="2000" b="1" dirty="0" smtClean="0"/>
                  <a:t>Step 2: </a:t>
                </a:r>
                <a:r>
                  <a:rPr lang="en-US" sz="2000" dirty="0" smtClean="0"/>
                  <a:t>Neighborhood shuffle is performed for the sorted population.</a:t>
                </a:r>
                <a:endParaRPr lang="ru-RU" sz="2000" dirty="0" smtClean="0"/>
              </a:p>
              <a:p>
                <a:pPr algn="just">
                  <a:spcAft>
                    <a:spcPts val="1200"/>
                  </a:spcAft>
                </a:pPr>
                <a:r>
                  <a:rPr lang="en-US" sz="2000" b="1" dirty="0" smtClean="0"/>
                  <a:t>Step 3: </a:t>
                </a:r>
                <a:r>
                  <a:rPr lang="en-US" sz="2000" dirty="0" smtClean="0"/>
                  <a:t>Select </a:t>
                </a:r>
                <a14:m>
                  <m:oMath xmlns:m="http://schemas.openxmlformats.org/officeDocument/2006/math">
                    <m:r>
                      <a:rPr lang="en-US" sz="2000" b="1" i="1" smtClean="0">
                        <a:latin typeface="Cambria Math"/>
                      </a:rPr>
                      <m:t>𝒊</m:t>
                    </m:r>
                  </m:oMath>
                </a14:m>
                <a:r>
                  <a:rPr lang="en-US" sz="2000" dirty="0" smtClean="0"/>
                  <a:t> -th and </a:t>
                </a:r>
                <a14:m>
                  <m:oMath xmlns:m="http://schemas.openxmlformats.org/officeDocument/2006/math">
                    <m:r>
                      <a:rPr lang="en-US" sz="2000" b="1" i="1" smtClean="0">
                        <a:latin typeface="Cambria Math"/>
                      </a:rPr>
                      <m:t>𝒊</m:t>
                    </m:r>
                    <m:r>
                      <a:rPr lang="en-US" sz="2000" b="1" i="1" smtClean="0">
                        <a:latin typeface="Cambria Math"/>
                      </a:rPr>
                      <m:t>+</m:t>
                    </m:r>
                    <m:r>
                      <a:rPr lang="en-US" sz="2000" b="1" i="1" smtClean="0">
                        <a:latin typeface="Cambria Math"/>
                      </a:rPr>
                      <m:t>𝟏</m:t>
                    </m:r>
                  </m:oMath>
                </a14:m>
                <a:r>
                  <a:rPr lang="en-US" sz="2000" dirty="0" smtClean="0"/>
                  <a:t>-th items as parents and crossover is performed.</a:t>
                </a:r>
                <a:endParaRPr lang="ru-RU" sz="2000" dirty="0" smtClean="0"/>
              </a:p>
              <a:p>
                <a:pPr algn="just">
                  <a:spcAft>
                    <a:spcPts val="600"/>
                  </a:spcAft>
                </a:pPr>
                <a:r>
                  <a:rPr lang="en-US" sz="2000" dirty="0" smtClean="0"/>
                  <a:t>In neighborhood crossover, individuals that are next to each other within the</a:t>
                </a:r>
                <a:r>
                  <a:rPr lang="ru-RU" sz="2000" dirty="0" smtClean="0"/>
                  <a:t> </a:t>
                </a:r>
                <a:r>
                  <a:rPr lang="en-US" sz="2000" dirty="0" smtClean="0"/>
                  <a:t>population sorted based on arbitrary function values are defined as neighboring</a:t>
                </a:r>
                <a:r>
                  <a:rPr lang="ru-RU" sz="2000" dirty="0" smtClean="0"/>
                  <a:t> </a:t>
                </a:r>
                <a:r>
                  <a:rPr lang="en-US" sz="2000" dirty="0" smtClean="0"/>
                  <a:t>individuals.</a:t>
                </a:r>
                <a:r>
                  <a:rPr lang="ru-RU" sz="2000" dirty="0" smtClean="0"/>
                  <a:t> </a:t>
                </a:r>
                <a:r>
                  <a:rPr lang="en-US" sz="2000" dirty="0" smtClean="0"/>
                  <a:t>To avoid crossing over with the same individuals, the neighborhood shuffling</a:t>
                </a:r>
                <a:r>
                  <a:rPr lang="ru-RU" sz="2000" dirty="0" smtClean="0"/>
                  <a:t> </a:t>
                </a:r>
                <a:r>
                  <a:rPr lang="en-US" sz="2000" dirty="0" smtClean="0"/>
                  <a:t>operation is applied after sorting</a:t>
                </a:r>
                <a:r>
                  <a:rPr lang="en-US" sz="2000" dirty="0"/>
                  <a:t>.</a:t>
                </a:r>
                <a:r>
                  <a:rPr lang="en-US" sz="2000" dirty="0" smtClean="0"/>
                  <a:t> Neighborhood shuffling counterchanges</a:t>
                </a:r>
                <a:r>
                  <a:rPr lang="ru-RU" sz="2000" dirty="0" smtClean="0"/>
                  <a:t> </a:t>
                </a:r>
                <a:r>
                  <a:rPr lang="en-US" sz="2000" dirty="0" smtClean="0"/>
                  <a:t>individuals in the randomized range, which is less than 10% of the population</a:t>
                </a:r>
                <a:r>
                  <a:rPr lang="ru-RU" sz="2000" dirty="0" smtClean="0"/>
                  <a:t> </a:t>
                </a:r>
                <a:r>
                  <a:rPr lang="en-US" sz="2000" dirty="0" smtClean="0"/>
                  <a:t>size.</a:t>
                </a:r>
                <a:endParaRPr lang="en-US" sz="2000" dirty="0"/>
              </a:p>
            </p:txBody>
          </p:sp>
        </mc:Choice>
        <mc:Fallback>
          <p:sp>
            <p:nvSpPr>
              <p:cNvPr id="7" name="Rectangle 6"/>
              <p:cNvSpPr>
                <a:spLocks noRot="1" noChangeAspect="1" noMove="1" noResize="1" noEditPoints="1" noAdjustHandles="1" noChangeArrowheads="1" noChangeShapeType="1" noTextEdit="1"/>
              </p:cNvSpPr>
              <p:nvPr/>
            </p:nvSpPr>
            <p:spPr>
              <a:xfrm>
                <a:off x="251520" y="620688"/>
                <a:ext cx="8640960" cy="5632311"/>
              </a:xfrm>
              <a:prstGeom prst="rect">
                <a:avLst/>
              </a:prstGeom>
              <a:blipFill rotWithShape="0">
                <a:blip r:embed="rId2"/>
                <a:stretch>
                  <a:fillRect l="-705" t="-649" r="-705" b="-974"/>
                </a:stretch>
              </a:blipFill>
            </p:spPr>
            <p:txBody>
              <a:bodyPr/>
              <a:lstStyle/>
              <a:p>
                <a:r>
                  <a:rPr lang="en-GB">
                    <a:noFill/>
                  </a:rPr>
                  <a:t> </a:t>
                </a:r>
              </a:p>
            </p:txBody>
          </p:sp>
        </mc:Fallback>
      </mc:AlternateContent>
    </p:spTree>
    <p:extLst>
      <p:ext uri="{BB962C8B-B14F-4D97-AF65-F5344CB8AC3E}">
        <p14:creationId xmlns:p14="http://schemas.microsoft.com/office/powerpoint/2010/main" val="3297096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23</a:t>
            </a:fld>
            <a:endParaRPr lang="en-GB" dirty="0"/>
          </a:p>
        </p:txBody>
      </p:sp>
      <p:sp>
        <p:nvSpPr>
          <p:cNvPr id="6" name="Content Placeholder 2"/>
          <p:cNvSpPr>
            <a:spLocks noGrp="1"/>
          </p:cNvSpPr>
          <p:nvPr>
            <p:ph idx="1"/>
          </p:nvPr>
        </p:nvSpPr>
        <p:spPr>
          <a:xfrm>
            <a:off x="251520" y="764704"/>
            <a:ext cx="8507288" cy="5544616"/>
          </a:xfrm>
        </p:spPr>
        <p:txBody>
          <a:bodyPr/>
          <a:lstStyle/>
          <a:p>
            <a:pPr>
              <a:spcBef>
                <a:spcPts val="0"/>
              </a:spcBef>
              <a:spcAft>
                <a:spcPts val="1800"/>
              </a:spcAft>
              <a:defRPr/>
            </a:pPr>
            <a:r>
              <a:rPr kumimoji="1" lang="en-US" sz="3000" b="1" dirty="0" smtClean="0"/>
              <a:t>New requirements</a:t>
            </a:r>
            <a:r>
              <a:rPr kumimoji="1" lang="en-US" sz="3000" dirty="0" smtClean="0"/>
              <a:t> showed some problems with original approach.</a:t>
            </a:r>
          </a:p>
          <a:p>
            <a:pPr>
              <a:spcBef>
                <a:spcPts val="0"/>
              </a:spcBef>
              <a:spcAft>
                <a:spcPts val="1800"/>
              </a:spcAft>
              <a:defRPr/>
            </a:pPr>
            <a:r>
              <a:rPr kumimoji="1" lang="en-US" sz="3000" b="1" dirty="0" smtClean="0"/>
              <a:t>New approach</a:t>
            </a:r>
            <a:r>
              <a:rPr kumimoji="1" lang="en-US" sz="3000" dirty="0" smtClean="0"/>
              <a:t> is developed and implemented in the next generation system – </a:t>
            </a:r>
            <a:r>
              <a:rPr kumimoji="1" lang="en-US" sz="3000" b="1" dirty="0" smtClean="0"/>
              <a:t>DASY2</a:t>
            </a:r>
            <a:r>
              <a:rPr kumimoji="1" lang="en-US" sz="3000" dirty="0" smtClean="0"/>
              <a:t>. Now model has a </a:t>
            </a:r>
            <a:r>
              <a:rPr kumimoji="1" lang="en-US" sz="3000" b="1" dirty="0" smtClean="0"/>
              <a:t>descriptive definition</a:t>
            </a:r>
            <a:r>
              <a:rPr kumimoji="1" lang="en-US" sz="3000" dirty="0" smtClean="0"/>
              <a:t>.</a:t>
            </a:r>
          </a:p>
          <a:p>
            <a:pPr>
              <a:spcBef>
                <a:spcPts val="0"/>
              </a:spcBef>
              <a:spcAft>
                <a:spcPts val="1800"/>
              </a:spcAft>
              <a:defRPr/>
            </a:pPr>
            <a:r>
              <a:rPr kumimoji="1" lang="en-US" sz="3000" dirty="0" smtClean="0"/>
              <a:t>New numerical solver with the new descriptive model definition allows solution of both </a:t>
            </a:r>
            <a:r>
              <a:rPr kumimoji="1" lang="en-US" sz="3000" b="1" dirty="0" smtClean="0"/>
              <a:t>direct and reverse tasks</a:t>
            </a:r>
            <a:r>
              <a:rPr kumimoji="1" lang="en-US" sz="3000" dirty="0" smtClean="0"/>
              <a:t> without model redefinition.</a:t>
            </a:r>
          </a:p>
          <a:p>
            <a:pPr>
              <a:spcBef>
                <a:spcPts val="0"/>
              </a:spcBef>
              <a:spcAft>
                <a:spcPts val="1800"/>
              </a:spcAft>
              <a:defRPr/>
            </a:pPr>
            <a:r>
              <a:rPr kumimoji="1" lang="en-US" sz="3000" dirty="0" smtClean="0"/>
              <a:t>New </a:t>
            </a:r>
            <a:r>
              <a:rPr kumimoji="1" lang="en-US" sz="3000" b="1" dirty="0" smtClean="0"/>
              <a:t>advanced optimization algorithm</a:t>
            </a:r>
            <a:r>
              <a:rPr kumimoji="1" lang="en-US" sz="3000" dirty="0" smtClean="0"/>
              <a:t> is implemented.</a:t>
            </a:r>
          </a:p>
        </p:txBody>
      </p:sp>
    </p:spTree>
    <p:extLst>
      <p:ext uri="{BB962C8B-B14F-4D97-AF65-F5344CB8AC3E}">
        <p14:creationId xmlns:p14="http://schemas.microsoft.com/office/powerpoint/2010/main" val="2606470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Future work</a:t>
            </a:r>
            <a:endParaRPr lang="en-GB" dirty="0"/>
          </a:p>
        </p:txBody>
      </p:sp>
      <p:sp>
        <p:nvSpPr>
          <p:cNvPr id="3" name="Content Placeholder 2"/>
          <p:cNvSpPr>
            <a:spLocks noGrp="1"/>
          </p:cNvSpPr>
          <p:nvPr>
            <p:ph idx="1"/>
          </p:nvPr>
        </p:nvSpPr>
        <p:spPr>
          <a:xfrm>
            <a:off x="395536" y="764704"/>
            <a:ext cx="8229600" cy="5112568"/>
          </a:xfrm>
        </p:spPr>
        <p:txBody>
          <a:bodyPr/>
          <a:lstStyle/>
          <a:p>
            <a:pPr>
              <a:spcBef>
                <a:spcPts val="0"/>
              </a:spcBef>
              <a:spcAft>
                <a:spcPts val="1800"/>
              </a:spcAft>
            </a:pPr>
            <a:r>
              <a:rPr lang="en-US" dirty="0" smtClean="0"/>
              <a:t>Reimplementation of features from the first DASY.</a:t>
            </a:r>
          </a:p>
          <a:p>
            <a:pPr>
              <a:spcBef>
                <a:spcPts val="0"/>
              </a:spcBef>
              <a:spcAft>
                <a:spcPts val="1800"/>
              </a:spcAft>
            </a:pPr>
            <a:r>
              <a:rPr lang="en-US" dirty="0" smtClean="0"/>
              <a:t>Implementation of local response surfaces approach for time consuming external computations.</a:t>
            </a:r>
          </a:p>
          <a:p>
            <a:pPr>
              <a:spcBef>
                <a:spcPts val="0"/>
              </a:spcBef>
              <a:spcAft>
                <a:spcPts val="1800"/>
              </a:spcAft>
            </a:pPr>
            <a:r>
              <a:rPr lang="en-US" dirty="0" smtClean="0"/>
              <a:t>Implementation of different numerical solver algorithms.</a:t>
            </a:r>
          </a:p>
          <a:p>
            <a:pPr>
              <a:spcBef>
                <a:spcPts val="0"/>
              </a:spcBef>
              <a:spcAft>
                <a:spcPts val="1800"/>
              </a:spcAft>
            </a:pPr>
            <a:r>
              <a:rPr lang="en-US" dirty="0" smtClean="0"/>
              <a:t>Implementation and comparison of different optimization algorithms.</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24</a:t>
            </a:fld>
            <a:endParaRPr lang="en-GB" dirty="0"/>
          </a:p>
        </p:txBody>
      </p:sp>
    </p:spTree>
    <p:extLst>
      <p:ext uri="{BB962C8B-B14F-4D97-AF65-F5344CB8AC3E}">
        <p14:creationId xmlns:p14="http://schemas.microsoft.com/office/powerpoint/2010/main" val="3999589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Acknowledgment</a:t>
            </a:r>
            <a:endParaRPr lang="en-GB" dirty="0"/>
          </a:p>
        </p:txBody>
      </p:sp>
      <p:sp>
        <p:nvSpPr>
          <p:cNvPr id="3" name="Content Placeholder 2"/>
          <p:cNvSpPr>
            <a:spLocks noGrp="1"/>
          </p:cNvSpPr>
          <p:nvPr>
            <p:ph idx="1"/>
          </p:nvPr>
        </p:nvSpPr>
        <p:spPr>
          <a:xfrm>
            <a:off x="457200" y="1412776"/>
            <a:ext cx="8229600" cy="3960440"/>
          </a:xfrm>
        </p:spPr>
        <p:txBody>
          <a:bodyPr/>
          <a:lstStyle/>
          <a:p>
            <a:pPr marL="0" indent="0" algn="just">
              <a:spcBef>
                <a:spcPts val="0"/>
              </a:spcBef>
              <a:spcAft>
                <a:spcPts val="2400"/>
              </a:spcAft>
              <a:buNone/>
            </a:pPr>
            <a:r>
              <a:rPr lang="en-GB" sz="2800" dirty="0" smtClean="0"/>
              <a:t>This work has been realized using the support of EU </a:t>
            </a:r>
            <a:r>
              <a:rPr lang="en-GB" sz="2800" dirty="0"/>
              <a:t>Regional Development Fund in OP R&amp;D for Innovations (OP </a:t>
            </a:r>
            <a:r>
              <a:rPr lang="en-GB" sz="2800" dirty="0" err="1"/>
              <a:t>VaVpI</a:t>
            </a:r>
            <a:r>
              <a:rPr lang="en-GB" sz="2800" dirty="0"/>
              <a:t>) and Ministry </a:t>
            </a:r>
            <a:r>
              <a:rPr lang="en-GB" sz="2800" dirty="0" smtClean="0"/>
              <a:t>of </a:t>
            </a:r>
            <a:r>
              <a:rPr lang="en-GB" sz="2800" dirty="0"/>
              <a:t>Education, Czech Republic, project # CZ.1.05/2.1.00/03.0125  Acquisition of Technology for Vehicle </a:t>
            </a:r>
            <a:r>
              <a:rPr lang="en-GB" sz="2800" dirty="0" err="1"/>
              <a:t>Center</a:t>
            </a:r>
            <a:r>
              <a:rPr lang="en-GB" sz="2800" dirty="0"/>
              <a:t> of Sustainable </a:t>
            </a:r>
            <a:r>
              <a:rPr lang="en-GB" sz="2800" dirty="0" smtClean="0"/>
              <a:t>Mobility.</a:t>
            </a:r>
          </a:p>
          <a:p>
            <a:pPr marL="0" indent="0" algn="just">
              <a:spcBef>
                <a:spcPts val="0"/>
              </a:spcBef>
              <a:spcAft>
                <a:spcPts val="2400"/>
              </a:spcAft>
              <a:buNone/>
            </a:pPr>
            <a:r>
              <a:rPr lang="en-GB" sz="2800" dirty="0" smtClean="0"/>
              <a:t>This </a:t>
            </a:r>
            <a:r>
              <a:rPr lang="en-GB" sz="2800" dirty="0"/>
              <a:t>support is gratefully acknowledged.</a:t>
            </a:r>
          </a:p>
        </p:txBody>
      </p:sp>
      <p:sp>
        <p:nvSpPr>
          <p:cNvPr id="4" name="Slide Number Placeholder 3"/>
          <p:cNvSpPr>
            <a:spLocks noGrp="1"/>
          </p:cNvSpPr>
          <p:nvPr>
            <p:ph type="sldNum" sz="quarter" idx="12"/>
          </p:nvPr>
        </p:nvSpPr>
        <p:spPr/>
        <p:txBody>
          <a:bodyPr/>
          <a:lstStyle/>
          <a:p>
            <a:fld id="{1C11CC67-19AF-4969-BC07-EF43E100F96B}" type="slidenum">
              <a:rPr lang="en-GB" smtClean="0"/>
              <a:pPr/>
              <a:t>25</a:t>
            </a:fld>
            <a:endParaRPr lang="en-GB" dirty="0"/>
          </a:p>
        </p:txBody>
      </p:sp>
    </p:spTree>
    <p:extLst>
      <p:ext uri="{BB962C8B-B14F-4D97-AF65-F5344CB8AC3E}">
        <p14:creationId xmlns:p14="http://schemas.microsoft.com/office/powerpoint/2010/main" val="1341608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4"/>
          <p:cNvSpPr txBox="1">
            <a:spLocks noChangeArrowheads="1"/>
          </p:cNvSpPr>
          <p:nvPr/>
        </p:nvSpPr>
        <p:spPr bwMode="auto">
          <a:xfrm>
            <a:off x="0" y="3718773"/>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kumimoji="1" lang="en-US" sz="3600" b="1" dirty="0">
                <a:latin typeface="+mj-lt"/>
                <a:ea typeface="+mj-ea"/>
                <a:cs typeface="+mj-cs"/>
              </a:rPr>
              <a:t>Thank</a:t>
            </a:r>
            <a:r>
              <a:rPr lang="en-US" sz="3600" dirty="0"/>
              <a:t> </a:t>
            </a:r>
            <a:r>
              <a:rPr kumimoji="1" lang="en-US" sz="3600" b="1" dirty="0">
                <a:latin typeface="+mj-lt"/>
                <a:ea typeface="+mj-ea"/>
                <a:cs typeface="+mj-cs"/>
              </a:rPr>
              <a:t>you for your attention!</a:t>
            </a:r>
            <a:endParaRPr kumimoji="1" lang="cs-CZ" sz="3600" b="1" dirty="0">
              <a:latin typeface="+mj-lt"/>
              <a:ea typeface="+mj-ea"/>
              <a:cs typeface="+mj-cs"/>
            </a:endParaRPr>
          </a:p>
        </p:txBody>
      </p:sp>
      <p:sp>
        <p:nvSpPr>
          <p:cNvPr id="6" name="TextBox 10"/>
          <p:cNvSpPr txBox="1">
            <a:spLocks noChangeArrowheads="1"/>
          </p:cNvSpPr>
          <p:nvPr/>
        </p:nvSpPr>
        <p:spPr bwMode="auto">
          <a:xfrm>
            <a:off x="0" y="5877272"/>
            <a:ext cx="914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kumimoji="1" lang="en-US" sz="2400" b="1" dirty="0">
                <a:latin typeface="+mj-lt"/>
                <a:ea typeface="+mj-ea"/>
                <a:cs typeface="+mj-cs"/>
              </a:rPr>
              <a:t>E-mail: sergii.bogomolov@fs.cvut.cz</a:t>
            </a:r>
          </a:p>
        </p:txBody>
      </p:sp>
      <p:sp>
        <p:nvSpPr>
          <p:cNvPr id="8" name="Title 1"/>
          <p:cNvSpPr txBox="1">
            <a:spLocks/>
          </p:cNvSpPr>
          <p:nvPr/>
        </p:nvSpPr>
        <p:spPr>
          <a:xfrm>
            <a:off x="0" y="1484783"/>
            <a:ext cx="9144000" cy="144016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4800" b="1" cap="all" dirty="0" smtClean="0"/>
              <a:t>Design Assistance System 2</a:t>
            </a:r>
            <a:br>
              <a:rPr lang="en-GB" sz="4800" b="1" cap="all" dirty="0" smtClean="0"/>
            </a:br>
            <a:r>
              <a:rPr lang="en-GB" sz="4800" b="1" cap="all" dirty="0" smtClean="0"/>
              <a:t>(DASY2)</a:t>
            </a:r>
            <a:endParaRPr lang="en-GB" sz="4800" dirty="0"/>
          </a:p>
        </p:txBody>
      </p:sp>
    </p:spTree>
    <p:extLst>
      <p:ext uri="{BB962C8B-B14F-4D97-AF65-F5344CB8AC3E}">
        <p14:creationId xmlns:p14="http://schemas.microsoft.com/office/powerpoint/2010/main" val="961755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Introduction</a:t>
            </a:r>
            <a:endParaRPr lang="en-GB" dirty="0"/>
          </a:p>
        </p:txBody>
      </p:sp>
      <p:sp>
        <p:nvSpPr>
          <p:cNvPr id="3" name="Content Placeholder 2"/>
          <p:cNvSpPr>
            <a:spLocks noGrp="1"/>
          </p:cNvSpPr>
          <p:nvPr>
            <p:ph idx="1"/>
          </p:nvPr>
        </p:nvSpPr>
        <p:spPr>
          <a:xfrm>
            <a:off x="457200" y="764704"/>
            <a:ext cx="8229600" cy="5184576"/>
          </a:xfrm>
        </p:spPr>
        <p:txBody>
          <a:bodyPr/>
          <a:lstStyle/>
          <a:p>
            <a:pPr algn="just">
              <a:spcBef>
                <a:spcPts val="0"/>
              </a:spcBef>
              <a:spcAft>
                <a:spcPts val="1800"/>
              </a:spcAft>
            </a:pPr>
            <a:r>
              <a:rPr lang="en-GB" dirty="0" smtClean="0"/>
              <a:t>It is advantageous to have some tools that can </a:t>
            </a:r>
            <a:r>
              <a:rPr lang="en-GB" b="1" dirty="0" smtClean="0"/>
              <a:t>assist</a:t>
            </a:r>
            <a:r>
              <a:rPr lang="en-GB" dirty="0" smtClean="0"/>
              <a:t> in design process</a:t>
            </a:r>
          </a:p>
          <a:p>
            <a:pPr algn="just">
              <a:spcBef>
                <a:spcPts val="0"/>
              </a:spcBef>
              <a:spcAft>
                <a:spcPts val="1800"/>
              </a:spcAft>
            </a:pPr>
            <a:r>
              <a:rPr lang="en-GB" dirty="0" smtClean="0"/>
              <a:t>Minimize </a:t>
            </a:r>
            <a:r>
              <a:rPr lang="en-GB" b="1" dirty="0" smtClean="0"/>
              <a:t>time</a:t>
            </a:r>
            <a:r>
              <a:rPr lang="en-GB" dirty="0" smtClean="0"/>
              <a:t>, required for an engineer to make specific improvements in the model and then analyse it</a:t>
            </a:r>
          </a:p>
          <a:p>
            <a:pPr algn="just">
              <a:spcBef>
                <a:spcPts val="0"/>
              </a:spcBef>
              <a:spcAft>
                <a:spcPts val="1800"/>
              </a:spcAft>
            </a:pPr>
            <a:r>
              <a:rPr lang="en-GB" dirty="0" smtClean="0"/>
              <a:t>Another demand to such system is a high level of </a:t>
            </a:r>
            <a:r>
              <a:rPr lang="en-GB" b="1" dirty="0" smtClean="0"/>
              <a:t>flexibility</a:t>
            </a:r>
            <a:endParaRPr lang="en-GB" dirty="0" smtClean="0"/>
          </a:p>
          <a:p>
            <a:pPr algn="just">
              <a:spcBef>
                <a:spcPts val="0"/>
              </a:spcBef>
              <a:spcAft>
                <a:spcPts val="1800"/>
              </a:spcAft>
            </a:pPr>
            <a:r>
              <a:rPr lang="en-GB" dirty="0" smtClean="0"/>
              <a:t>One of the most difficult moments in concept design is the </a:t>
            </a:r>
            <a:r>
              <a:rPr lang="en-GB" b="1" dirty="0" smtClean="0"/>
              <a:t>starting point</a:t>
            </a:r>
            <a:endParaRPr lang="en-GB" dirty="0" smtClean="0"/>
          </a:p>
          <a:p>
            <a:pPr algn="just"/>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3</a:t>
            </a:fld>
            <a:endParaRPr lang="en-GB" dirty="0"/>
          </a:p>
        </p:txBody>
      </p:sp>
    </p:spTree>
    <p:extLst>
      <p:ext uri="{BB962C8B-B14F-4D97-AF65-F5344CB8AC3E}">
        <p14:creationId xmlns:p14="http://schemas.microsoft.com/office/powerpoint/2010/main" val="3178681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fallingpixel.com/products/3281/mains/RadialEngine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43908" y="1196752"/>
            <a:ext cx="1512168" cy="1134126"/>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modelenginenews.org/gp2/ew_v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88951" y="1412776"/>
            <a:ext cx="1536304" cy="113598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pPr marL="0">
              <a:spcBef>
                <a:spcPts val="0"/>
              </a:spcBef>
              <a:spcAft>
                <a:spcPts val="3600"/>
              </a:spcAft>
            </a:pPr>
            <a:r>
              <a:rPr lang="en-US" dirty="0"/>
              <a:t>DASY </a:t>
            </a:r>
            <a:r>
              <a:rPr lang="en-US" dirty="0" smtClean="0"/>
              <a:t>overview</a:t>
            </a:r>
            <a:endParaRPr lang="en-US" dirty="0"/>
          </a:p>
        </p:txBody>
      </p:sp>
      <p:sp>
        <p:nvSpPr>
          <p:cNvPr id="3" name="Content Placeholder 2"/>
          <p:cNvSpPr>
            <a:spLocks noGrp="1"/>
          </p:cNvSpPr>
          <p:nvPr>
            <p:ph idx="1"/>
          </p:nvPr>
        </p:nvSpPr>
        <p:spPr>
          <a:xfrm>
            <a:off x="0" y="548680"/>
            <a:ext cx="9144000" cy="504056"/>
          </a:xfrm>
        </p:spPr>
        <p:txBody>
          <a:bodyPr/>
          <a:lstStyle/>
          <a:p>
            <a:pPr marL="0" indent="0" algn="ctr">
              <a:buNone/>
            </a:pPr>
            <a:r>
              <a:rPr lang="en-US" sz="3600" b="1" dirty="0" smtClean="0"/>
              <a:t>What is DASY?</a:t>
            </a:r>
            <a:endParaRPr lang="en-GB" sz="3600" b="1" dirty="0"/>
          </a:p>
        </p:txBody>
      </p:sp>
      <p:sp>
        <p:nvSpPr>
          <p:cNvPr id="4" name="Oval 3"/>
          <p:cNvSpPr/>
          <p:nvPr/>
        </p:nvSpPr>
        <p:spPr>
          <a:xfrm>
            <a:off x="3635896" y="2780928"/>
            <a:ext cx="1728192" cy="172819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Knowledge</a:t>
            </a:r>
          </a:p>
          <a:p>
            <a:pPr algn="ctr"/>
            <a:r>
              <a:rPr lang="en-US" dirty="0" smtClean="0"/>
              <a:t>Database</a:t>
            </a:r>
            <a:endParaRPr lang="en-GB" dirty="0"/>
          </a:p>
        </p:txBody>
      </p:sp>
      <p:pic>
        <p:nvPicPr>
          <p:cNvPr id="3080" name="Picture 8" descr="http://www.philonnet.gr/img/ansys/fluent/RaymondsSubmission2-ab_lg.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3686825"/>
            <a:ext cx="1378182" cy="1033636"/>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www.mtfca.com/discus/messages/118802/120353.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15616" y="2600668"/>
            <a:ext cx="1224136" cy="828332"/>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khulsey.com/masters/tm_ferrari_f1_engine_drawing_5.jpe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321758" y="3014834"/>
            <a:ext cx="1778634" cy="1286089"/>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up-ship.com/blog/wp-content/uploads/2010/01/sdoc16ad2.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84168" y="4581128"/>
            <a:ext cx="1630374" cy="1184739"/>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www.gtsparkplugs.com/images/engine_animation1.gif"/>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4049660" y="5094843"/>
            <a:ext cx="1486590" cy="1114943"/>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i190.photobucket.com/albums/z305/mooreth/realistic1animation.gif"/>
          <p:cNvPicPr>
            <a:picLocks noChangeAspect="1" noChangeArrowheads="1" noCrop="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92259" y="1340768"/>
            <a:ext cx="1572029" cy="1572029"/>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http://tailwaggersguide.com/wp-content/uploads/2011/05/dog_question.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88951" y="4869160"/>
            <a:ext cx="1656184" cy="1242138"/>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Arrow Connector 6"/>
          <p:cNvCxnSpPr>
            <a:endCxn id="4" idx="1"/>
          </p:cNvCxnSpPr>
          <p:nvPr/>
        </p:nvCxnSpPr>
        <p:spPr>
          <a:xfrm>
            <a:off x="3625255" y="2548765"/>
            <a:ext cx="263729" cy="4852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3074" idx="2"/>
            <a:endCxn id="4" idx="0"/>
          </p:cNvCxnSpPr>
          <p:nvPr/>
        </p:nvCxnSpPr>
        <p:spPr>
          <a:xfrm>
            <a:off x="4499992" y="2330878"/>
            <a:ext cx="0" cy="4500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endCxn id="4" idx="7"/>
          </p:cNvCxnSpPr>
          <p:nvPr/>
        </p:nvCxnSpPr>
        <p:spPr>
          <a:xfrm flipH="1">
            <a:off x="5111000" y="2600668"/>
            <a:ext cx="685136" cy="4333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3084" idx="1"/>
            <a:endCxn id="4" idx="6"/>
          </p:cNvCxnSpPr>
          <p:nvPr/>
        </p:nvCxnSpPr>
        <p:spPr>
          <a:xfrm flipH="1" flipV="1">
            <a:off x="5364088" y="3645024"/>
            <a:ext cx="957670" cy="128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flipV="1">
            <a:off x="5256076" y="4077072"/>
            <a:ext cx="828092"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3088" idx="0"/>
          </p:cNvCxnSpPr>
          <p:nvPr/>
        </p:nvCxnSpPr>
        <p:spPr>
          <a:xfrm flipH="1" flipV="1">
            <a:off x="4644008" y="4509120"/>
            <a:ext cx="148947" cy="5857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4" idx="3"/>
          </p:cNvCxnSpPr>
          <p:nvPr/>
        </p:nvCxnSpPr>
        <p:spPr>
          <a:xfrm flipV="1">
            <a:off x="3203848" y="4256032"/>
            <a:ext cx="685136" cy="757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3080" idx="3"/>
          </p:cNvCxnSpPr>
          <p:nvPr/>
        </p:nvCxnSpPr>
        <p:spPr>
          <a:xfrm flipV="1">
            <a:off x="2709822" y="3848100"/>
            <a:ext cx="938253" cy="3555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411760" y="3219183"/>
            <a:ext cx="1255365" cy="1907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Slide Number Placeholder 30"/>
          <p:cNvSpPr>
            <a:spLocks noGrp="1"/>
          </p:cNvSpPr>
          <p:nvPr>
            <p:ph type="sldNum" sz="quarter" idx="12"/>
          </p:nvPr>
        </p:nvSpPr>
        <p:spPr/>
        <p:txBody>
          <a:bodyPr/>
          <a:lstStyle/>
          <a:p>
            <a:fld id="{1C11CC67-19AF-4969-BC07-EF43E100F96B}" type="slidenum">
              <a:rPr lang="en-GB" smtClean="0"/>
              <a:pPr/>
              <a:t>4</a:t>
            </a:fld>
            <a:endParaRPr lang="en-GB" dirty="0"/>
          </a:p>
        </p:txBody>
      </p:sp>
      <p:sp>
        <p:nvSpPr>
          <p:cNvPr id="24" name="Oval 23"/>
          <p:cNvSpPr/>
          <p:nvPr/>
        </p:nvSpPr>
        <p:spPr>
          <a:xfrm>
            <a:off x="3635896" y="2780159"/>
            <a:ext cx="1728192" cy="1728192"/>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600" dirty="0" smtClean="0"/>
              <a:t>DASY</a:t>
            </a:r>
            <a:endParaRPr lang="en-GB" dirty="0"/>
          </a:p>
        </p:txBody>
      </p:sp>
    </p:spTree>
    <p:extLst>
      <p:ext uri="{BB962C8B-B14F-4D97-AF65-F5344CB8AC3E}">
        <p14:creationId xmlns:p14="http://schemas.microsoft.com/office/powerpoint/2010/main" val="2494506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500"/>
                                        <p:tgtEl>
                                          <p:spTgt spid="3076"/>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animEffect transition="in" filter="fade">
                                      <p:cBhvr>
                                        <p:cTn id="13" dur="500"/>
                                        <p:tgtEl>
                                          <p:spTgt spid="3074"/>
                                        </p:tgtEl>
                                      </p:cBhvr>
                                    </p:animEffect>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084"/>
                                        </p:tgtEl>
                                        <p:attrNameLst>
                                          <p:attrName>style.visibility</p:attrName>
                                        </p:attrNameLst>
                                      </p:cBhvr>
                                      <p:to>
                                        <p:strVal val="visible"/>
                                      </p:to>
                                    </p:set>
                                    <p:animEffect transition="in" filter="fade">
                                      <p:cBhvr>
                                        <p:cTn id="21" dur="500"/>
                                        <p:tgtEl>
                                          <p:spTgt spid="3084"/>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3086"/>
                                        </p:tgtEl>
                                        <p:attrNameLst>
                                          <p:attrName>style.visibility</p:attrName>
                                        </p:attrNameLst>
                                      </p:cBhvr>
                                      <p:to>
                                        <p:strVal val="visible"/>
                                      </p:to>
                                    </p:set>
                                    <p:animEffect transition="in" filter="fade">
                                      <p:cBhvr>
                                        <p:cTn id="27" dur="500"/>
                                        <p:tgtEl>
                                          <p:spTgt spid="3086"/>
                                        </p:tgtEl>
                                      </p:cBhvr>
                                    </p:animEffect>
                                  </p:childTnLst>
                                </p:cTn>
                              </p:par>
                              <p:par>
                                <p:cTn id="28" presetID="10"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082"/>
                                        </p:tgtEl>
                                        <p:attrNameLst>
                                          <p:attrName>style.visibility</p:attrName>
                                        </p:attrNameLst>
                                      </p:cBhvr>
                                      <p:to>
                                        <p:strVal val="visible"/>
                                      </p:to>
                                    </p:set>
                                    <p:animEffect transition="in" filter="fade">
                                      <p:cBhvr>
                                        <p:cTn id="35" dur="500"/>
                                        <p:tgtEl>
                                          <p:spTgt spid="3082"/>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080"/>
                                        </p:tgtEl>
                                        <p:attrNameLst>
                                          <p:attrName>style.visibility</p:attrName>
                                        </p:attrNameLst>
                                      </p:cBhvr>
                                      <p:to>
                                        <p:strVal val="visible"/>
                                      </p:to>
                                    </p:set>
                                    <p:animEffect transition="in" filter="fade">
                                      <p:cBhvr>
                                        <p:cTn id="43" dur="500"/>
                                        <p:tgtEl>
                                          <p:spTgt spid="3080"/>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500"/>
                                        <p:tgtEl>
                                          <p:spTgt spid="22"/>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3088"/>
                                        </p:tgtEl>
                                        <p:attrNameLst>
                                          <p:attrName>style.visibility</p:attrName>
                                        </p:attrNameLst>
                                      </p:cBhvr>
                                      <p:to>
                                        <p:strVal val="visible"/>
                                      </p:to>
                                    </p:set>
                                    <p:animEffect transition="in" filter="fade">
                                      <p:cBhvr>
                                        <p:cTn id="51" dur="500"/>
                                        <p:tgtEl>
                                          <p:spTgt spid="3088"/>
                                        </p:tgtEl>
                                      </p:cBhvr>
                                    </p:animEffect>
                                  </p:childTnLst>
                                </p:cTn>
                              </p:par>
                              <p:par>
                                <p:cTn id="52" presetID="10" presetClass="entr" presetSubtype="0" fill="hold" nodeType="with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par>
                                <p:cTn id="55" presetID="10" presetClass="entr" presetSubtype="0" fill="hold" nodeType="withEffect">
                                  <p:stCondLst>
                                    <p:cond delay="0"/>
                                  </p:stCondLst>
                                  <p:childTnLst>
                                    <p:set>
                                      <p:cBhvr>
                                        <p:cTn id="56" dur="1" fill="hold">
                                          <p:stCondLst>
                                            <p:cond delay="0"/>
                                          </p:stCondLst>
                                        </p:cTn>
                                        <p:tgtEl>
                                          <p:spTgt spid="3090"/>
                                        </p:tgtEl>
                                        <p:attrNameLst>
                                          <p:attrName>style.visibility</p:attrName>
                                        </p:attrNameLst>
                                      </p:cBhvr>
                                      <p:to>
                                        <p:strVal val="visible"/>
                                      </p:to>
                                    </p:set>
                                    <p:animEffect transition="in" filter="fade">
                                      <p:cBhvr>
                                        <p:cTn id="57" dur="500"/>
                                        <p:tgtEl>
                                          <p:spTgt spid="3090"/>
                                        </p:tgtEl>
                                      </p:cBhvr>
                                    </p:animEffect>
                                  </p:childTnLst>
                                </p:cTn>
                              </p:par>
                              <p:par>
                                <p:cTn id="58" presetID="10"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nodeType="clickEffect">
                                  <p:stCondLst>
                                    <p:cond delay="0"/>
                                  </p:stCondLst>
                                  <p:childTnLst>
                                    <p:set>
                                      <p:cBhvr>
                                        <p:cTn id="64" dur="1" fill="hold">
                                          <p:stCondLst>
                                            <p:cond delay="0"/>
                                          </p:stCondLst>
                                        </p:cTn>
                                        <p:tgtEl>
                                          <p:spTgt spid="3092"/>
                                        </p:tgtEl>
                                        <p:attrNameLst>
                                          <p:attrName>style.visibility</p:attrName>
                                        </p:attrNameLst>
                                      </p:cBhvr>
                                      <p:to>
                                        <p:strVal val="visible"/>
                                      </p:to>
                                    </p:set>
                                    <p:animEffect transition="in" filter="fade">
                                      <p:cBhvr>
                                        <p:cTn id="65" dur="500"/>
                                        <p:tgtEl>
                                          <p:spTgt spid="3092"/>
                                        </p:tgtEl>
                                      </p:cBhvr>
                                    </p:animEffect>
                                  </p:childTnLst>
                                </p:cTn>
                              </p:par>
                              <p:par>
                                <p:cTn id="66" presetID="10" presetClass="entr" presetSubtype="0"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childTnLst>
                                </p:cTn>
                              </p:par>
                              <p:par>
                                <p:cTn id="74" presetID="10" presetClass="exit" presetSubtype="0" fill="hold" grpId="0" nodeType="withEffect">
                                  <p:stCondLst>
                                    <p:cond delay="0"/>
                                  </p:stCondLst>
                                  <p:childTnLst>
                                    <p:animEffect transition="out" filter="fade">
                                      <p:cBhvr>
                                        <p:cTn id="75" dur="500"/>
                                        <p:tgtEl>
                                          <p:spTgt spid="4"/>
                                        </p:tgtEl>
                                      </p:cBhvr>
                                    </p:animEffect>
                                    <p:set>
                                      <p:cBhvr>
                                        <p:cTn id="7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a:spcBef>
                <a:spcPts val="0"/>
              </a:spcBef>
              <a:spcAft>
                <a:spcPts val="3600"/>
              </a:spcAft>
            </a:pPr>
            <a:r>
              <a:rPr lang="en-US" dirty="0"/>
              <a:t>DASY </a:t>
            </a:r>
            <a:r>
              <a:rPr lang="en-US" dirty="0" smtClean="0"/>
              <a:t>overview</a:t>
            </a:r>
            <a:endParaRPr lang="en-US"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5</a:t>
            </a:fld>
            <a:endParaRPr lang="en-GB"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7619" y="937245"/>
            <a:ext cx="5800725" cy="3571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6"/>
          <p:cNvSpPr txBox="1">
            <a:spLocks noChangeArrowheads="1"/>
          </p:cNvSpPr>
          <p:nvPr/>
        </p:nvSpPr>
        <p:spPr bwMode="auto">
          <a:xfrm>
            <a:off x="252413" y="4770909"/>
            <a:ext cx="86391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fontAlgn="auto">
              <a:spcBef>
                <a:spcPts val="0"/>
              </a:spcBef>
              <a:spcAft>
                <a:spcPts val="0"/>
              </a:spcAft>
              <a:defRPr/>
            </a:pPr>
            <a:r>
              <a:rPr kumimoji="1" lang="en-US" sz="2000" dirty="0">
                <a:latin typeface="+mn-lt"/>
                <a:cs typeface="+mn-cs"/>
              </a:rPr>
              <a:t>The model in DASY is represented as a </a:t>
            </a:r>
            <a:r>
              <a:rPr kumimoji="1" lang="en-US" sz="2000" b="1" dirty="0">
                <a:latin typeface="+mn-lt"/>
                <a:cs typeface="+mn-cs"/>
              </a:rPr>
              <a:t>set of components</a:t>
            </a:r>
            <a:r>
              <a:rPr kumimoji="1" lang="en-US" sz="2000" dirty="0">
                <a:latin typeface="+mn-lt"/>
                <a:cs typeface="+mn-cs"/>
              </a:rPr>
              <a:t>. Each component has a set of </a:t>
            </a:r>
            <a:r>
              <a:rPr kumimoji="1" lang="en-US" sz="2000" b="1" dirty="0">
                <a:latin typeface="+mn-lt"/>
                <a:cs typeface="+mn-cs"/>
              </a:rPr>
              <a:t>parameters</a:t>
            </a:r>
            <a:r>
              <a:rPr kumimoji="1" lang="en-US" sz="2000" dirty="0">
                <a:latin typeface="+mn-lt"/>
                <a:cs typeface="+mn-cs"/>
              </a:rPr>
              <a:t>, </a:t>
            </a:r>
            <a:r>
              <a:rPr kumimoji="1" lang="en-US" sz="2000" b="1" dirty="0" smtClean="0">
                <a:latin typeface="+mn-lt"/>
                <a:cs typeface="+mn-cs"/>
              </a:rPr>
              <a:t>structural requirements</a:t>
            </a:r>
            <a:r>
              <a:rPr kumimoji="1" lang="en-US" sz="2000" dirty="0" smtClean="0">
                <a:latin typeface="+mn-lt"/>
                <a:cs typeface="+mn-cs"/>
              </a:rPr>
              <a:t> </a:t>
            </a:r>
            <a:r>
              <a:rPr kumimoji="1" lang="en-US" sz="2000" dirty="0">
                <a:latin typeface="+mn-lt"/>
                <a:cs typeface="+mn-cs"/>
              </a:rPr>
              <a:t>and </a:t>
            </a:r>
            <a:r>
              <a:rPr kumimoji="1" lang="en-US" sz="2000" b="1" dirty="0">
                <a:latin typeface="+mn-lt"/>
                <a:cs typeface="+mn-cs"/>
              </a:rPr>
              <a:t>files related</a:t>
            </a:r>
            <a:r>
              <a:rPr kumimoji="1" lang="en-US" sz="2000" dirty="0">
                <a:latin typeface="+mn-lt"/>
                <a:cs typeface="+mn-cs"/>
              </a:rPr>
              <a:t> to it. Each component can have subcomponents and subassemblies. All components are stored in the library and can be divided into classes. </a:t>
            </a:r>
          </a:p>
        </p:txBody>
      </p:sp>
    </p:spTree>
    <p:extLst>
      <p:ext uri="{BB962C8B-B14F-4D97-AF65-F5344CB8AC3E}">
        <p14:creationId xmlns:p14="http://schemas.microsoft.com/office/powerpoint/2010/main" val="188447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a:spcBef>
                <a:spcPts val="0"/>
              </a:spcBef>
              <a:spcAft>
                <a:spcPts val="3600"/>
              </a:spcAft>
            </a:pPr>
            <a:r>
              <a:rPr lang="en-US" dirty="0"/>
              <a:t>DASY </a:t>
            </a:r>
            <a:r>
              <a:rPr lang="en-US" dirty="0" smtClean="0"/>
              <a:t>overview</a:t>
            </a:r>
            <a:endParaRPr lang="en-US"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6</a:t>
            </a:fld>
            <a:endParaRPr lang="en-GB" dirty="0"/>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1381893"/>
            <a:ext cx="5082838" cy="4028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16"/>
          <p:cNvSpPr txBox="1">
            <a:spLocks noChangeArrowheads="1"/>
          </p:cNvSpPr>
          <p:nvPr/>
        </p:nvSpPr>
        <p:spPr bwMode="auto">
          <a:xfrm>
            <a:off x="251520" y="1096283"/>
            <a:ext cx="3915544"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fontAlgn="auto">
              <a:spcBef>
                <a:spcPts val="0"/>
              </a:spcBef>
              <a:spcAft>
                <a:spcPts val="0"/>
              </a:spcAft>
              <a:defRPr/>
            </a:pPr>
            <a:r>
              <a:rPr kumimoji="1" lang="en-US" sz="2000" dirty="0">
                <a:latin typeface="+mn-lt"/>
                <a:cs typeface="+mn-cs"/>
              </a:rPr>
              <a:t>To any level of component or model, the computational, design or experimental </a:t>
            </a:r>
            <a:r>
              <a:rPr kumimoji="1" lang="en-US" sz="2000" b="1" dirty="0">
                <a:latin typeface="+mn-lt"/>
                <a:cs typeface="+mn-cs"/>
              </a:rPr>
              <a:t>methods</a:t>
            </a:r>
            <a:r>
              <a:rPr kumimoji="1" lang="en-US" sz="2000" dirty="0">
                <a:latin typeface="+mn-lt"/>
                <a:cs typeface="+mn-cs"/>
              </a:rPr>
              <a:t> are linked. The methods may be elaborated at different levels of physical profoundness. The deeper to the substance of phenomena description the method is extended to, the more data are usually called for as input parameters. </a:t>
            </a:r>
            <a:endParaRPr kumimoji="1" lang="en-US" sz="2000" dirty="0" smtClean="0">
              <a:latin typeface="+mn-lt"/>
              <a:cs typeface="+mn-cs"/>
            </a:endParaRPr>
          </a:p>
          <a:p>
            <a:pPr algn="just" fontAlgn="auto">
              <a:spcBef>
                <a:spcPts val="0"/>
              </a:spcBef>
              <a:spcAft>
                <a:spcPts val="0"/>
              </a:spcAft>
              <a:defRPr/>
            </a:pPr>
            <a:r>
              <a:rPr kumimoji="1" lang="en-US" sz="2000" dirty="0" smtClean="0">
                <a:latin typeface="+mn-lt"/>
                <a:cs typeface="+mn-cs"/>
              </a:rPr>
              <a:t>Input </a:t>
            </a:r>
            <a:r>
              <a:rPr kumimoji="1" lang="en-US" sz="2000" dirty="0">
                <a:latin typeface="+mn-lt"/>
                <a:cs typeface="+mn-cs"/>
              </a:rPr>
              <a:t>and output parameters for one method should be distinguished, but output of one method can be an input for another.</a:t>
            </a:r>
          </a:p>
        </p:txBody>
      </p:sp>
    </p:spTree>
    <p:extLst>
      <p:ext uri="{BB962C8B-B14F-4D97-AF65-F5344CB8AC3E}">
        <p14:creationId xmlns:p14="http://schemas.microsoft.com/office/powerpoint/2010/main" val="2709407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marL="0">
              <a:spcBef>
                <a:spcPts val="0"/>
              </a:spcBef>
              <a:spcAft>
                <a:spcPts val="3600"/>
              </a:spcAft>
            </a:pPr>
            <a:r>
              <a:rPr lang="en-US" dirty="0"/>
              <a:t>DASY </a:t>
            </a:r>
            <a:r>
              <a:rPr lang="en-US" dirty="0" smtClean="0"/>
              <a:t>overview</a:t>
            </a:r>
            <a:endParaRPr lang="en-US"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7</a:t>
            </a:fld>
            <a:endParaRPr lang="en-GB" dirty="0"/>
          </a:p>
        </p:txBody>
      </p:sp>
      <p:sp>
        <p:nvSpPr>
          <p:cNvPr id="5" name="TextBox 16"/>
          <p:cNvSpPr txBox="1">
            <a:spLocks noChangeArrowheads="1"/>
          </p:cNvSpPr>
          <p:nvPr/>
        </p:nvSpPr>
        <p:spPr bwMode="auto">
          <a:xfrm>
            <a:off x="253305" y="5029200"/>
            <a:ext cx="8639175"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58775"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just" fontAlgn="auto">
              <a:spcBef>
                <a:spcPts val="0"/>
              </a:spcBef>
              <a:spcAft>
                <a:spcPts val="0"/>
              </a:spcAft>
              <a:defRPr/>
            </a:pPr>
            <a:r>
              <a:rPr kumimoji="1" lang="en-US" sz="2000" dirty="0">
                <a:latin typeface="+mn-lt"/>
                <a:cs typeface="+mn-cs"/>
              </a:rPr>
              <a:t>When the model is composed from the components, all parameters from all components form a </a:t>
            </a:r>
            <a:r>
              <a:rPr kumimoji="1" lang="en-US" sz="2000" b="1" dirty="0">
                <a:latin typeface="+mn-lt"/>
                <a:cs typeface="+mn-cs"/>
              </a:rPr>
              <a:t>design network</a:t>
            </a:r>
            <a:r>
              <a:rPr kumimoji="1" lang="en-US" sz="2000" dirty="0">
                <a:latin typeface="+mn-lt"/>
                <a:cs typeface="+mn-cs"/>
              </a:rPr>
              <a:t>. This network can consist of </a:t>
            </a:r>
            <a:r>
              <a:rPr kumimoji="1" lang="en-US" sz="2000" b="1" dirty="0">
                <a:latin typeface="+mn-lt"/>
                <a:cs typeface="+mn-cs"/>
              </a:rPr>
              <a:t>parameters</a:t>
            </a:r>
            <a:r>
              <a:rPr kumimoji="1" lang="en-US" sz="2000" dirty="0">
                <a:latin typeface="+mn-lt"/>
                <a:cs typeface="+mn-cs"/>
              </a:rPr>
              <a:t>, </a:t>
            </a:r>
            <a:r>
              <a:rPr kumimoji="1" lang="en-US" sz="2000" b="1" dirty="0">
                <a:latin typeface="+mn-lt"/>
                <a:cs typeface="+mn-cs"/>
              </a:rPr>
              <a:t>dependencies</a:t>
            </a:r>
            <a:r>
              <a:rPr kumimoji="1" lang="en-US" sz="2000" dirty="0">
                <a:latin typeface="+mn-lt"/>
                <a:cs typeface="+mn-cs"/>
              </a:rPr>
              <a:t>, </a:t>
            </a:r>
            <a:r>
              <a:rPr kumimoji="1" lang="en-US" sz="2000" b="1" dirty="0" smtClean="0">
                <a:latin typeface="+mn-lt"/>
                <a:cs typeface="+mn-cs"/>
              </a:rPr>
              <a:t>constraints</a:t>
            </a:r>
            <a:r>
              <a:rPr kumimoji="1" lang="en-US" sz="2000" dirty="0" smtClean="0">
                <a:latin typeface="+mn-lt"/>
                <a:cs typeface="+mn-cs"/>
              </a:rPr>
              <a:t> and </a:t>
            </a:r>
            <a:r>
              <a:rPr kumimoji="1" lang="en-US" sz="2000" b="1" dirty="0" smtClean="0">
                <a:latin typeface="+mn-lt"/>
                <a:cs typeface="+mn-cs"/>
              </a:rPr>
              <a:t>requirements</a:t>
            </a:r>
            <a:r>
              <a:rPr kumimoji="1" lang="en-US" sz="2000" dirty="0" smtClean="0">
                <a:latin typeface="+mn-lt"/>
                <a:cs typeface="+mn-cs"/>
              </a:rPr>
              <a:t>.</a:t>
            </a:r>
            <a:endParaRPr kumimoji="1" lang="en-US" sz="2000" dirty="0">
              <a:latin typeface="+mn-lt"/>
              <a:cs typeface="+mn-cs"/>
            </a:endParaRPr>
          </a:p>
        </p:txBody>
      </p:sp>
      <p:sp>
        <p:nvSpPr>
          <p:cNvPr id="7" name="Rectangle 6"/>
          <p:cNvSpPr>
            <a:spLocks noChangeArrowheads="1"/>
          </p:cNvSpPr>
          <p:nvPr/>
        </p:nvSpPr>
        <p:spPr bwMode="auto">
          <a:xfrm>
            <a:off x="7010400" y="6172200"/>
            <a:ext cx="1905000" cy="533400"/>
          </a:xfrm>
          <a:prstGeom prst="rect">
            <a:avLst/>
          </a:prstGeom>
          <a:noFill/>
          <a:ln w="19050">
            <a:solidFill>
              <a:schemeClr val="bg1"/>
            </a:solidFill>
            <a:miter lim="800000"/>
            <a:headEnd/>
            <a:tailEnd/>
          </a:ln>
        </p:spPr>
        <p:txBody>
          <a:bodyPr wrap="none" anchor="ctr"/>
          <a:lstStyle/>
          <a:p>
            <a:pPr algn="ctr"/>
            <a:r>
              <a:rPr lang="en-US" sz="2000" b="1" dirty="0" smtClean="0">
                <a:solidFill>
                  <a:schemeClr val="bg1"/>
                </a:solidFill>
                <a:latin typeface="Arial" charset="0"/>
              </a:rPr>
              <a:t>2011-37-0030</a:t>
            </a:r>
            <a:endParaRPr lang="en-US" sz="2000" b="1" dirty="0">
              <a:latin typeface="Arial" charset="0"/>
            </a:endParaRPr>
          </a:p>
        </p:txBody>
      </p:sp>
      <p:pic>
        <p:nvPicPr>
          <p:cNvPr id="8194" name="Picture 2" descr="D:\Projects\! Meetings, Conferences !\2011.06.09-10 SAE-VECOM, Torino, Italy\Paper\Figure 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2071" y="689343"/>
            <a:ext cx="6201641" cy="4467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210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next?</a:t>
            </a:r>
            <a:endParaRPr lang="en-GB" dirty="0"/>
          </a:p>
        </p:txBody>
      </p:sp>
      <p:sp>
        <p:nvSpPr>
          <p:cNvPr id="4" name="Slide Number Placeholder 3"/>
          <p:cNvSpPr>
            <a:spLocks noGrp="1"/>
          </p:cNvSpPr>
          <p:nvPr>
            <p:ph type="sldNum" sz="quarter" idx="12"/>
          </p:nvPr>
        </p:nvSpPr>
        <p:spPr/>
        <p:txBody>
          <a:bodyPr/>
          <a:lstStyle/>
          <a:p>
            <a:fld id="{1C11CC67-19AF-4969-BC07-EF43E100F96B}" type="slidenum">
              <a:rPr lang="en-GB" smtClean="0"/>
              <a:pPr/>
              <a:t>8</a:t>
            </a:fld>
            <a:endParaRPr lang="en-GB" dirty="0"/>
          </a:p>
        </p:txBody>
      </p:sp>
      <p:pic>
        <p:nvPicPr>
          <p:cNvPr id="1026" name="Picture 2" descr="https://cf7ff21ed3-custmedia.vresp.com/ec381a46aa/dog_question%2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764704"/>
            <a:ext cx="6912768" cy="51845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8110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requirements</a:t>
            </a:r>
            <a:endParaRPr lang="en-GB" dirty="0"/>
          </a:p>
        </p:txBody>
      </p:sp>
      <p:sp>
        <p:nvSpPr>
          <p:cNvPr id="3" name="Content Placeholder 2"/>
          <p:cNvSpPr>
            <a:spLocks noGrp="1"/>
          </p:cNvSpPr>
          <p:nvPr>
            <p:ph idx="1"/>
          </p:nvPr>
        </p:nvSpPr>
        <p:spPr>
          <a:xfrm>
            <a:off x="395536" y="980728"/>
            <a:ext cx="8229600" cy="4680520"/>
          </a:xfrm>
        </p:spPr>
        <p:txBody>
          <a:bodyPr/>
          <a:lstStyle/>
          <a:p>
            <a:pPr algn="just"/>
            <a:r>
              <a:rPr lang="en-US" dirty="0" smtClean="0"/>
              <a:t>We want to have </a:t>
            </a:r>
            <a:r>
              <a:rPr lang="en-US" b="1" dirty="0" smtClean="0"/>
              <a:t>scalable</a:t>
            </a:r>
            <a:r>
              <a:rPr lang="en-US" dirty="0" smtClean="0"/>
              <a:t> models to be even more flexible when designing. This can be achieved using separate parameter namespaces for each component.</a:t>
            </a:r>
          </a:p>
          <a:p>
            <a:pPr algn="just"/>
            <a:endParaRPr lang="en-US" dirty="0"/>
          </a:p>
          <a:p>
            <a:pPr algn="just"/>
            <a:r>
              <a:rPr lang="en-US" dirty="0" smtClean="0"/>
              <a:t>We want to solve </a:t>
            </a:r>
            <a:r>
              <a:rPr lang="en-US" b="1" dirty="0" smtClean="0"/>
              <a:t>reverse task</a:t>
            </a:r>
            <a:r>
              <a:rPr lang="en-US" dirty="0" smtClean="0"/>
              <a:t> without model redefinition. This can be done using numerical solvers and </a:t>
            </a:r>
            <a:r>
              <a:rPr lang="en-US" b="1" dirty="0" smtClean="0"/>
              <a:t>descriptive model definition</a:t>
            </a:r>
            <a:r>
              <a:rPr lang="en-US" dirty="0" smtClean="0"/>
              <a:t> instead of input-output based.</a:t>
            </a:r>
          </a:p>
        </p:txBody>
      </p:sp>
      <p:sp>
        <p:nvSpPr>
          <p:cNvPr id="4" name="Slide Number Placeholder 3"/>
          <p:cNvSpPr>
            <a:spLocks noGrp="1"/>
          </p:cNvSpPr>
          <p:nvPr>
            <p:ph type="sldNum" sz="quarter" idx="12"/>
          </p:nvPr>
        </p:nvSpPr>
        <p:spPr/>
        <p:txBody>
          <a:bodyPr/>
          <a:lstStyle/>
          <a:p>
            <a:fld id="{1C11CC67-19AF-4969-BC07-EF43E100F96B}" type="slidenum">
              <a:rPr lang="en-GB" smtClean="0"/>
              <a:pPr/>
              <a:t>9</a:t>
            </a:fld>
            <a:endParaRPr lang="en-GB" dirty="0"/>
          </a:p>
        </p:txBody>
      </p:sp>
    </p:spTree>
    <p:extLst>
      <p:ext uri="{BB962C8B-B14F-4D97-AF65-F5344CB8AC3E}">
        <p14:creationId xmlns:p14="http://schemas.microsoft.com/office/powerpoint/2010/main" val="841487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14505</TotalTime>
  <Words>2253</Words>
  <Application>Microsoft Office PowerPoint</Application>
  <PresentationFormat>On-screen Show (4:3)</PresentationFormat>
  <Paragraphs>201</Paragraphs>
  <Slides>26</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Cambria Math</vt:lpstr>
      <vt:lpstr>Office Theme</vt:lpstr>
      <vt:lpstr>Design Assistance System 2 (DASY2)</vt:lpstr>
      <vt:lpstr>Outline</vt:lpstr>
      <vt:lpstr>Introduction</vt:lpstr>
      <vt:lpstr>DASY overview</vt:lpstr>
      <vt:lpstr>DASY overview</vt:lpstr>
      <vt:lpstr>DASY overview</vt:lpstr>
      <vt:lpstr>DASY overview</vt:lpstr>
      <vt:lpstr>What next?</vt:lpstr>
      <vt:lpstr>New requirements</vt:lpstr>
      <vt:lpstr>New approach to model structure</vt:lpstr>
      <vt:lpstr>New approach to model structure</vt:lpstr>
      <vt:lpstr>New approach to model structure</vt:lpstr>
      <vt:lpstr>New numerical solver</vt:lpstr>
      <vt:lpstr>New numerical solver</vt:lpstr>
      <vt:lpstr>New numerical solver</vt:lpstr>
      <vt:lpstr>New optimization algorithm</vt:lpstr>
      <vt:lpstr>New optimization algorithm</vt:lpstr>
      <vt:lpstr>Fitness assignment method</vt:lpstr>
      <vt:lpstr>Fitness assignment method</vt:lpstr>
      <vt:lpstr>Environmental selection</vt:lpstr>
      <vt:lpstr>Archive truncation</vt:lpstr>
      <vt:lpstr>Neighborhood crossover</vt:lpstr>
      <vt:lpstr>Conclusion</vt:lpstr>
      <vt:lpstr>Future work</vt:lpstr>
      <vt:lpstr>Acknowledgment</vt:lpstr>
      <vt:lpstr>PowerPoint Presentation</vt:lpstr>
    </vt:vector>
  </TitlesOfParts>
  <Company>Czech Technical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Sergii Bogomolov</dc:creator>
  <cp:lastModifiedBy>Sergii Bogomolov</cp:lastModifiedBy>
  <cp:revision>749</cp:revision>
  <cp:lastPrinted>2011-09-07T06:26:29Z</cp:lastPrinted>
  <dcterms:created xsi:type="dcterms:W3CDTF">2011-06-15T06:28:59Z</dcterms:created>
  <dcterms:modified xsi:type="dcterms:W3CDTF">2013-03-12T07:59:24Z</dcterms:modified>
</cp:coreProperties>
</file>