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9" r:id="rId2"/>
    <p:sldId id="307" r:id="rId3"/>
    <p:sldId id="308" r:id="rId4"/>
    <p:sldId id="302" r:id="rId5"/>
    <p:sldId id="304" r:id="rId6"/>
    <p:sldId id="305" r:id="rId7"/>
    <p:sldId id="340" r:id="rId8"/>
    <p:sldId id="344" r:id="rId9"/>
    <p:sldId id="345" r:id="rId10"/>
    <p:sldId id="306" r:id="rId11"/>
  </p:sldIdLst>
  <p:sldSz cx="9144000" cy="6858000" type="screen4x3"/>
  <p:notesSz cx="6800850" cy="99314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00FF"/>
    <a:srgbClr val="00FFFF"/>
    <a:srgbClr val="66FFCC"/>
    <a:srgbClr val="FF0000"/>
    <a:srgbClr val="FF9900"/>
    <a:srgbClr val="5F5F5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64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36"/>
    </p:cViewPr>
  </p:sorterViewPr>
  <p:notesViewPr>
    <p:cSldViewPr showGuides="1">
      <p:cViewPr varScale="1">
        <p:scale>
          <a:sx n="49" d="100"/>
          <a:sy n="49" d="100"/>
        </p:scale>
        <p:origin x="-2964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H:\Macek\EXCEL\SPAL_TUR\SPALT1200K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2" tx1="lt1" bg2="dk1" tx2="lt2" accent1="accent1" accent2="accent2" accent3="accent3" accent4="accent4" accent5="accent5" accent6="accent6" hlink="hlink" folHlink="folHlink"/>
  <c:chart>
    <c:title>
      <c:tx>
        <c:strRef>
          <c:f>SPALTVW1!$F$1</c:f>
          <c:strCache>
            <c:ptCount val="1"/>
            <c:pt idx="0">
              <c:v>GAS TURBINE  25 kW, T max=1200 K, pres.loss LP=7kPa; HP=10kPa; diesel oil</c:v>
            </c:pt>
          </c:strCache>
        </c:strRef>
      </c:tx>
      <c:layout>
        <c:manualLayout>
          <c:xMode val="edge"/>
          <c:yMode val="edge"/>
          <c:x val="0.13998605592265215"/>
          <c:y val="5.9181379920965088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 CE"/>
              <a:ea typeface="Arial CE"/>
              <a:cs typeface="Arial CE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387347914843978"/>
          <c:y val="0.16150079999780539"/>
          <c:w val="0.7702552719200888"/>
          <c:h val="0.72920065252854815"/>
        </c:manualLayout>
      </c:layout>
      <c:scatterChart>
        <c:scatterStyle val="lineMarker"/>
        <c:varyColors val="0"/>
        <c:ser>
          <c:idx val="0"/>
          <c:order val="0"/>
          <c:tx>
            <c:v>eC=.75/eT=.7/eHE=.8</c:v>
          </c:tx>
          <c:spPr>
            <a:ln w="38100">
              <a:solidFill>
                <a:srgbClr val="000080"/>
              </a:solidFill>
              <a:prstDash val="solid"/>
            </a:ln>
          </c:spPr>
          <c:marker>
            <c:symbol val="diamond"/>
            <c:size val="9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dLbls>
            <c:dLbl>
              <c:idx val="0"/>
              <c:layout/>
              <c:tx>
                <c:strRef>
                  <c:f>SPALTVW1!$AW$5</c:f>
                  <c:strCache>
                    <c:ptCount val="1"/>
                  </c:strCache>
                </c:strRef>
              </c:tx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 CE"/>
                      <a:ea typeface="Arial CE"/>
                      <a:cs typeface="Arial CE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{48F3052D-B41F-44E6-9DC2-1DF20446D73C}</c15:txfldGUID>
                      <c15:f>SPALTVW1!$AW$5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SPALTVW1!$A$8:$A$16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15</c:v>
                </c:pt>
                <c:pt idx="8">
                  <c:v>20</c:v>
                </c:pt>
              </c:numCache>
            </c:numRef>
          </c:xVal>
          <c:yVal>
            <c:numRef>
              <c:f>SPALTVW1!$AV$8:$AV$16</c:f>
              <c:numCache>
                <c:formatCode>General</c:formatCode>
                <c:ptCount val="9"/>
                <c:pt idx="0">
                  <c:v>604.97601492618787</c:v>
                </c:pt>
                <c:pt idx="1">
                  <c:v>459.12218112973324</c:v>
                </c:pt>
                <c:pt idx="2">
                  <c:v>463.21795728358234</c:v>
                </c:pt>
                <c:pt idx="3">
                  <c:v>502.07509758264325</c:v>
                </c:pt>
                <c:pt idx="4">
                  <c:v>563.43755507543449</c:v>
                </c:pt>
                <c:pt idx="5">
                  <c:v>770.86180168335397</c:v>
                </c:pt>
                <c:pt idx="6">
                  <c:v>1197.5435098758373</c:v>
                </c:pt>
                <c:pt idx="7">
                  <c:v>1197.5435098758373</c:v>
                </c:pt>
                <c:pt idx="8">
                  <c:v>1197.5435098758373</c:v>
                </c:pt>
              </c:numCache>
            </c:numRef>
          </c:yVal>
          <c:smooth val="1"/>
        </c:ser>
        <c:ser>
          <c:idx val="1"/>
          <c:order val="1"/>
          <c:spPr>
            <a:ln w="38100">
              <a:solidFill>
                <a:srgbClr val="00FF00"/>
              </a:solidFill>
              <a:prstDash val="solid"/>
            </a:ln>
          </c:spPr>
          <c:marker>
            <c:symbol val="plus"/>
            <c:size val="5"/>
            <c:spPr>
              <a:noFill/>
              <a:ln>
                <a:solidFill>
                  <a:srgbClr val="00FF00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0.24046614173228342"/>
                  <c:y val="-4.1511073437260959E-2"/>
                </c:manualLayout>
              </c:layout>
              <c:tx>
                <c:strRef>
                  <c:f>SPALTVW1!$AW$17</c:f>
                  <c:strCache>
                    <c:ptCount val="1"/>
                    <c:pt idx="0">
                      <c:v>eC=.8/eT=.75/eHE=.8</c:v>
                    </c:pt>
                  </c:strCache>
                </c:strRef>
              </c:tx>
              <c:spPr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</a:ln>
                <a:effectLst>
                  <a:outerShdw dist="35921" dir="2700000" algn="br">
                    <a:srgbClr val="000000"/>
                  </a:outerShdw>
                </a:effectLst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 CE"/>
                      <a:ea typeface="Arial CE"/>
                      <a:cs typeface="Arial CE"/>
                    </a:defRPr>
                  </a:pPr>
                  <a:endParaRPr lang="cs-CZ"/>
                </a:p>
              </c:tx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{04B02077-2D16-4AE3-9436-6D6378A8D4F0}</c15:txfldGUID>
                      <c15:f>SPALTVW1!$AW$17</c15:f>
                      <c15:dlblFieldTableCache>
                        <c:ptCount val="1"/>
                        <c:pt idx="0">
                          <c:v>eC=.8/eT=.75/eHE=.8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SPALTVW1!$A$8:$A$16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15</c:v>
                </c:pt>
                <c:pt idx="8">
                  <c:v>20</c:v>
                </c:pt>
              </c:numCache>
            </c:numRef>
          </c:xVal>
          <c:yVal>
            <c:numRef>
              <c:f>SPALTVW1!$AV$17:$AV$25</c:f>
              <c:numCache>
                <c:formatCode>General</c:formatCode>
                <c:ptCount val="9"/>
                <c:pt idx="0">
                  <c:v>456.07033594241528</c:v>
                </c:pt>
                <c:pt idx="1">
                  <c:v>341.59088797497185</c:v>
                </c:pt>
                <c:pt idx="2">
                  <c:v>330.54584405853086</c:v>
                </c:pt>
                <c:pt idx="3">
                  <c:v>339.20166051379306</c:v>
                </c:pt>
                <c:pt idx="4">
                  <c:v>356.35451375682351</c:v>
                </c:pt>
                <c:pt idx="5">
                  <c:v>407.32108352503428</c:v>
                </c:pt>
                <c:pt idx="6">
                  <c:v>477.25999919342831</c:v>
                </c:pt>
                <c:pt idx="7">
                  <c:v>811.70592705898389</c:v>
                </c:pt>
                <c:pt idx="8">
                  <c:v>1834.4946402889675</c:v>
                </c:pt>
              </c:numCache>
            </c:numRef>
          </c:yVal>
          <c:smooth val="1"/>
        </c:ser>
        <c:ser>
          <c:idx val="2"/>
          <c:order val="2"/>
          <c:spPr>
            <a:ln w="3175">
              <a:solidFill>
                <a:srgbClr val="00CCFF"/>
              </a:solidFill>
              <a:prstDash val="solid"/>
            </a:ln>
          </c:spPr>
          <c:marker>
            <c:symbol val="diamond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0.13346235053951588"/>
                  <c:y val="0.12205487305992817"/>
                </c:manualLayout>
              </c:layout>
              <c:tx>
                <c:strRef>
                  <c:f>SPALTVW1!$AW$26</c:f>
                  <c:strCache>
                    <c:ptCount val="1"/>
                    <c:pt idx="0">
                      <c:v>eC=.85/eT=.85/eHE=.8</c:v>
                    </c:pt>
                  </c:strCache>
                </c:strRef>
              </c:tx>
              <c:spPr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</a:ln>
                <a:effectLst>
                  <a:outerShdw dist="35921" dir="2700000" algn="br">
                    <a:srgbClr val="000000"/>
                  </a:outerShdw>
                </a:effectLst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 CE"/>
                      <a:ea typeface="Arial CE"/>
                      <a:cs typeface="Arial CE"/>
                    </a:defRPr>
                  </a:pPr>
                  <a:endParaRPr lang="cs-CZ"/>
                </a:p>
              </c:tx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{255D9895-0EBE-4CA2-84B3-44550C9E0034}</c15:txfldGUID>
                      <c15:f>SPALTVW1!$AW$26</c15:f>
                      <c15:dlblFieldTableCache>
                        <c:ptCount val="1"/>
                        <c:pt idx="0">
                          <c:v>eC=.85/eT=.85/eHE=.8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SPALTVW1!$A$8:$A$16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15</c:v>
                </c:pt>
                <c:pt idx="8">
                  <c:v>20</c:v>
                </c:pt>
              </c:numCache>
            </c:numRef>
          </c:xVal>
          <c:yVal>
            <c:numRef>
              <c:f>SPALTVW1!$AV$26:$AV$34</c:f>
              <c:numCache>
                <c:formatCode>General</c:formatCode>
                <c:ptCount val="9"/>
                <c:pt idx="0">
                  <c:v>335.74173816655212</c:v>
                </c:pt>
                <c:pt idx="1">
                  <c:v>253.19894351591319</c:v>
                </c:pt>
                <c:pt idx="2">
                  <c:v>239.34730835504024</c:v>
                </c:pt>
                <c:pt idx="3">
                  <c:v>238.13384125246486</c:v>
                </c:pt>
                <c:pt idx="4">
                  <c:v>241.59656328627989</c:v>
                </c:pt>
                <c:pt idx="5">
                  <c:v>254.77659439486905</c:v>
                </c:pt>
                <c:pt idx="6">
                  <c:v>271.98538612569013</c:v>
                </c:pt>
                <c:pt idx="7">
                  <c:v>325.60294531373273</c:v>
                </c:pt>
                <c:pt idx="8">
                  <c:v>345.46220241625991</c:v>
                </c:pt>
              </c:numCache>
            </c:numRef>
          </c:yVal>
          <c:smooth val="1"/>
        </c:ser>
        <c:ser>
          <c:idx val="3"/>
          <c:order val="3"/>
          <c:tx>
            <c:v>eC=.85/eT=.85/no HE</c:v>
          </c:tx>
          <c:spPr>
            <a:ln w="38100">
              <a:solidFill>
                <a:srgbClr val="FF0000"/>
              </a:solidFill>
              <a:prstDash val="sysDash"/>
            </a:ln>
          </c:spPr>
          <c:marker>
            <c:symbol val="triangle"/>
            <c:size val="8"/>
            <c:spPr>
              <a:noFill/>
              <a:ln>
                <a:solidFill>
                  <a:srgbClr val="FF0000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dLbls>
            <c:dLbl>
              <c:idx val="0"/>
              <c:layout>
                <c:manualLayout>
                  <c:x val="1.6636632185682683E-2"/>
                  <c:y val="0.2463295269168026"/>
                </c:manualLayout>
              </c:layout>
              <c:tx>
                <c:strRef>
                  <c:f>SPALTVW1!$AW$35</c:f>
                  <c:strCache>
                    <c:ptCount val="1"/>
                    <c:pt idx="0">
                      <c:v>eC=.85/eT=.85/eHE=.0!</c:v>
                    </c:pt>
                  </c:strCache>
                </c:strRef>
              </c:tx>
              <c:spPr>
                <a:gradFill rotWithShape="0">
                  <a:gsLst>
                    <a:gs pos="0">
                      <a:srgbClr xmlns:mc="http://schemas.openxmlformats.org/markup-compatibility/2006" xmlns:a14="http://schemas.microsoft.com/office/drawing/2010/main" val="000000" mc:Ignorable="a14" a14:legacySpreadsheetColorIndex="65">
                        <a:gamma/>
                        <a:shade val="46275"/>
                        <a:invGamma/>
                      </a:srgbClr>
                    </a:gs>
                    <a:gs pos="50000">
                      <a:srgbClr xmlns:mc="http://schemas.openxmlformats.org/markup-compatibility/2006" xmlns:a14="http://schemas.microsoft.com/office/drawing/2010/main" val="FFFFFF" mc:Ignorable="a14" a14:legacySpreadsheetColorIndex="65"/>
                    </a:gs>
                    <a:gs pos="100000">
                      <a:srgbClr xmlns:mc="http://schemas.openxmlformats.org/markup-compatibility/2006" xmlns:a14="http://schemas.microsoft.com/office/drawing/2010/main" val="000000" mc:Ignorable="a14" a14:legacySpreadsheetColorIndex="65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175">
                  <a:solidFill>
                    <a:srgbClr val="000000"/>
                  </a:solidFill>
                  <a:prstDash val="solid"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 CE"/>
                      <a:ea typeface="Arial CE"/>
                      <a:cs typeface="Arial CE"/>
                    </a:defRPr>
                  </a:pPr>
                  <a:endParaRPr lang="cs-CZ"/>
                </a:p>
              </c:tx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{CBEC689B-6BA7-4FFE-AB60-BC712DB1318B}</c15:txfldGUID>
                      <c15:f>SPALTVW1!$AW$35</c15:f>
                      <c15:dlblFieldTableCache>
                        <c:ptCount val="1"/>
                        <c:pt idx="0">
                          <c:v>eC=.85/eT=.85/eHE=.0!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SPALTVW1!$A$8:$A$16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15</c:v>
                </c:pt>
                <c:pt idx="8">
                  <c:v>20</c:v>
                </c:pt>
              </c:numCache>
            </c:numRef>
          </c:xVal>
          <c:yVal>
            <c:numRef>
              <c:f>SPALTVW1!$AV$35:$AV$43</c:f>
              <c:numCache>
                <c:formatCode>General</c:formatCode>
                <c:ptCount val="9"/>
                <c:pt idx="0">
                  <c:v>961.2913947390756</c:v>
                </c:pt>
                <c:pt idx="1">
                  <c:v>548.5116271137897</c:v>
                </c:pt>
                <c:pt idx="2">
                  <c:v>442.92437431106515</c:v>
                </c:pt>
                <c:pt idx="3">
                  <c:v>394.14620954441409</c:v>
                </c:pt>
                <c:pt idx="4">
                  <c:v>366.64936187914418</c:v>
                </c:pt>
                <c:pt idx="5">
                  <c:v>338.16596315281157</c:v>
                </c:pt>
                <c:pt idx="6">
                  <c:v>326.32588752420583</c:v>
                </c:pt>
                <c:pt idx="7">
                  <c:v>325.02038193326996</c:v>
                </c:pt>
                <c:pt idx="8">
                  <c:v>345.45709097510678</c:v>
                </c:pt>
              </c:numCache>
            </c:numRef>
          </c:yVal>
          <c:smooth val="1"/>
        </c:ser>
        <c:ser>
          <c:idx val="4"/>
          <c:order val="4"/>
          <c:spPr>
            <a:ln w="3175">
              <a:solidFill>
                <a:srgbClr val="FF00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FF00FF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0.10937217847769029"/>
                  <c:y val="0.15744285999386887"/>
                </c:manualLayout>
              </c:layout>
              <c:tx>
                <c:strRef>
                  <c:f>SPALTVW1!$AW$44</c:f>
                  <c:strCache>
                    <c:ptCount val="1"/>
                    <c:pt idx="0">
                      <c:v>eC=.8/eT=.8/eHE=.8</c:v>
                    </c:pt>
                  </c:strCache>
                </c:strRef>
              </c:tx>
              <c:spPr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</a:ln>
                <a:effectLst>
                  <a:outerShdw dist="35921" dir="2700000" algn="br">
                    <a:srgbClr val="000000"/>
                  </a:outerShdw>
                </a:effectLst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 CE"/>
                      <a:ea typeface="Arial CE"/>
                      <a:cs typeface="Arial CE"/>
                    </a:defRPr>
                  </a:pPr>
                  <a:endParaRPr lang="cs-CZ"/>
                </a:p>
              </c:tx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{526F3BD3-DFFF-4D05-ADE0-9BC7E40B563A}</c15:txfldGUID>
                      <c15:f>SPALTVW1!$AW$44</c15:f>
                      <c15:dlblFieldTableCache>
                        <c:ptCount val="1"/>
                        <c:pt idx="0">
                          <c:v>eC=.8/eT=.8/eHE=.8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SPALTVW1!$A$8:$A$16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15</c:v>
                </c:pt>
                <c:pt idx="8">
                  <c:v>20</c:v>
                </c:pt>
              </c:numCache>
            </c:numRef>
          </c:xVal>
          <c:yVal>
            <c:numRef>
              <c:f>SPALTVW1!$AV$44:$AV$52</c:f>
              <c:numCache>
                <c:formatCode>General</c:formatCode>
                <c:ptCount val="9"/>
                <c:pt idx="0">
                  <c:v>399.21535262191719</c:v>
                </c:pt>
                <c:pt idx="1">
                  <c:v>300.46147516832832</c:v>
                </c:pt>
                <c:pt idx="2">
                  <c:v>287.92291266838919</c:v>
                </c:pt>
                <c:pt idx="3">
                  <c:v>291.48778821234669</c:v>
                </c:pt>
                <c:pt idx="4">
                  <c:v>301.44114323263369</c:v>
                </c:pt>
                <c:pt idx="5">
                  <c:v>331.77046908396471</c:v>
                </c:pt>
                <c:pt idx="6">
                  <c:v>371.24933945981871</c:v>
                </c:pt>
                <c:pt idx="7">
                  <c:v>523.01356236170875</c:v>
                </c:pt>
                <c:pt idx="8">
                  <c:v>696.76183180353507</c:v>
                </c:pt>
              </c:numCache>
            </c:numRef>
          </c:yVal>
          <c:smooth val="1"/>
        </c:ser>
        <c:ser>
          <c:idx val="5"/>
          <c:order val="5"/>
          <c:spPr>
            <a:ln w="25400">
              <a:solidFill>
                <a:srgbClr val="FF6600"/>
              </a:solidFill>
              <a:prstDash val="lgDashDot"/>
            </a:ln>
          </c:spPr>
          <c:marker>
            <c:symbol val="diamond"/>
            <c:size val="5"/>
            <c:spPr>
              <a:noFill/>
              <a:ln>
                <a:solidFill>
                  <a:srgbClr val="FF9900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0.47378710994459028"/>
                  <c:y val="-9.2095246716854276E-2"/>
                </c:manualLayout>
              </c:layout>
              <c:tx>
                <c:strRef>
                  <c:f>SPALTVW1!$AW$61</c:f>
                  <c:strCache>
                    <c:ptCount val="1"/>
                    <c:pt idx="0">
                      <c:v>eC=.8/eT=.8/eHE=.6</c:v>
                    </c:pt>
                  </c:strCache>
                </c:strRef>
              </c:tx>
              <c:spPr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</a:ln>
                <a:effectLst>
                  <a:outerShdw dist="35921" dir="2700000" algn="br">
                    <a:srgbClr val="000000"/>
                  </a:outerShdw>
                </a:effectLst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 CE"/>
                      <a:ea typeface="Arial CE"/>
                      <a:cs typeface="Arial CE"/>
                    </a:defRPr>
                  </a:pPr>
                  <a:endParaRPr lang="cs-CZ"/>
                </a:p>
              </c:tx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{B749B6FA-1F33-4CCC-AFE7-BC7CC2AA7088}</c15:txfldGUID>
                      <c15:f>SPALTVW1!$AW$61</c15:f>
                      <c15:dlblFieldTableCache>
                        <c:ptCount val="1"/>
                        <c:pt idx="0">
                          <c:v>eC=.8/eT=.8/eHE=.6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SPALTVW1!$A$8:$A$16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15</c:v>
                </c:pt>
                <c:pt idx="8">
                  <c:v>20</c:v>
                </c:pt>
              </c:numCache>
            </c:numRef>
          </c:xVal>
          <c:yVal>
            <c:numRef>
              <c:f>SPALTVW1!$AV$53:$AV$61</c:f>
              <c:numCache>
                <c:formatCode>General</c:formatCode>
                <c:ptCount val="9"/>
                <c:pt idx="0">
                  <c:v>595.76741155550133</c:v>
                </c:pt>
                <c:pt idx="1">
                  <c:v>393.9757386797807</c:v>
                </c:pt>
                <c:pt idx="2">
                  <c:v>353.67288404791486</c:v>
                </c:pt>
                <c:pt idx="3">
                  <c:v>343.01048927562988</c:v>
                </c:pt>
                <c:pt idx="4">
                  <c:v>343.73276279328718</c:v>
                </c:pt>
                <c:pt idx="5">
                  <c:v>361.49992469069076</c:v>
                </c:pt>
                <c:pt idx="6">
                  <c:v>391.89818450919421</c:v>
                </c:pt>
                <c:pt idx="7">
                  <c:v>522.8579549790752</c:v>
                </c:pt>
                <c:pt idx="8">
                  <c:v>774.92129638300435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577520"/>
        <c:axId val="162188848"/>
      </c:scatterChart>
      <c:valAx>
        <c:axId val="161577520"/>
        <c:scaling>
          <c:orientation val="minMax"/>
          <c:max val="2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Arial CE"/>
                    <a:ea typeface="Arial CE"/>
                    <a:cs typeface="Arial CE"/>
                  </a:defRPr>
                </a:pPr>
                <a:r>
                  <a:rPr lang="cs-CZ"/>
                  <a:t>pressure ratio [1]</a:t>
                </a:r>
              </a:p>
            </c:rich>
          </c:tx>
          <c:layout>
            <c:manualLayout>
              <c:xMode val="edge"/>
              <c:yMode val="edge"/>
              <c:x val="0.44173140954495005"/>
              <c:y val="0.9412724306688418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E"/>
                <a:ea typeface="Arial CE"/>
                <a:cs typeface="Arial CE"/>
              </a:defRPr>
            </a:pPr>
            <a:endParaRPr lang="cs-CZ"/>
          </a:p>
        </c:txPr>
        <c:crossAx val="162188848"/>
        <c:crosses val="autoZero"/>
        <c:crossBetween val="midCat"/>
      </c:valAx>
      <c:valAx>
        <c:axId val="162188848"/>
        <c:scaling>
          <c:orientation val="minMax"/>
          <c:max val="700"/>
          <c:min val="20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 CE"/>
                    <a:ea typeface="Arial CE"/>
                    <a:cs typeface="Arial CE"/>
                  </a:defRPr>
                </a:pPr>
                <a:r>
                  <a:rPr lang="cs-CZ" sz="1200" b="1"/>
                  <a:t>brake spec. fuel. cons. [g/kW/h]</a:t>
                </a:r>
              </a:p>
            </c:rich>
          </c:tx>
          <c:layout>
            <c:manualLayout>
              <c:xMode val="edge"/>
              <c:yMode val="edge"/>
              <c:x val="4.7764929446488497E-2"/>
              <c:y val="0.2807341222214845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E"/>
                <a:ea typeface="Arial CE"/>
                <a:cs typeface="Arial CE"/>
              </a:defRPr>
            </a:pPr>
            <a:endParaRPr lang="cs-CZ"/>
          </a:p>
        </c:txPr>
        <c:crossAx val="161577520"/>
        <c:crosses val="autoZero"/>
        <c:crossBetween val="midCat"/>
      </c:valAx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plotArea>
    <c:plotVisOnly val="0"/>
    <c:dispBlanksAs val="gap"/>
    <c:showDLblsOverMax val="0"/>
  </c:chart>
  <c:spPr>
    <a:solidFill>
      <a:schemeClr val="accent3">
        <a:lumMod val="20000"/>
        <a:lumOff val="80000"/>
      </a:schemeClr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E"/>
          <a:ea typeface="Arial CE"/>
          <a:cs typeface="Arial CE"/>
        </a:defRPr>
      </a:pPr>
      <a:endParaRPr lang="cs-CZ"/>
    </a:p>
  </c:txPr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0.36174</cdr:x>
      <cdr:y>0.24848</cdr:y>
    </cdr:from>
    <cdr:to>
      <cdr:x>0.51599</cdr:x>
      <cdr:y>0.28923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101024" y="1449265"/>
          <a:ext cx="1322308" cy="237675"/>
        </a:xfrm>
        <a:prstGeom xmlns:a="http://schemas.openxmlformats.org/drawingml/2006/main" prst="rect">
          <a:avLst/>
        </a:prstGeom>
        <a:solidFill xmlns:a="http://schemas.openxmlformats.org/drawingml/2006/main">
          <a:srgbClr xmlns:mc="http://schemas.openxmlformats.org/markup-compatibility/2006" xmlns:a14="http://schemas.microsoft.com/office/drawing/2010/main" val="FFFFFF" mc:Ignorable="a14" a14:legacySpreadsheetColorIndex="65"/>
        </a:solidFill>
        <a:ln xmlns:a="http://schemas.openxmlformats.org/drawingml/2006/main" w="57150" cmpd="thickThin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miter lim="800000"/>
          <a:headEnd/>
          <a:tailEnd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cs-CZ" sz="900" b="0" i="0" u="none" strike="noStrike" baseline="0">
              <a:solidFill>
                <a:srgbClr val="000000"/>
              </a:solidFill>
              <a:latin typeface="Arial CE"/>
              <a:cs typeface="Arial CE"/>
            </a:rPr>
            <a:t>eC=.75/eT=.7/eHE=.8</a:t>
          </a:r>
          <a:endParaRPr lang="cs-CZ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98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77" tIns="45738" rIns="91477" bIns="457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/>
              <a:t>EMAE ICE 6-7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798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77" tIns="45738" rIns="91477" bIns="457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798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77" tIns="45738" rIns="91477" bIns="4573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34513"/>
            <a:ext cx="29479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77" tIns="45738" rIns="91477" bIns="4573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D37C91A-0465-488A-81F1-31F54DBCD39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4979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98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77" tIns="45738" rIns="91477" bIns="457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/>
              <a:t>EMAE ICE 6-7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798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77" tIns="45738" rIns="91477" bIns="457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7925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77" tIns="45738" rIns="91477" bIns="457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798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77" tIns="45738" rIns="91477" bIns="4573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34513"/>
            <a:ext cx="29479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77" tIns="45738" rIns="91477" bIns="4573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F63555B-BA49-4E6E-A522-2CA3AB86D71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439790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200" smtClean="0"/>
              <a:t>EMAE ICE 6-7</a:t>
            </a:r>
          </a:p>
        </p:txBody>
      </p:sp>
      <p:sp>
        <p:nvSpPr>
          <p:cNvPr id="460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FD835E7-A3F3-407F-9540-097CD90BB0C4}" type="slidenum">
              <a:rPr lang="cs-CZ" altLang="cs-CZ" sz="1200" smtClean="0"/>
              <a:pPr eaLnBrk="1" hangingPunct="1"/>
              <a:t>1</a:t>
            </a:fld>
            <a:endParaRPr lang="cs-CZ" altLang="cs-CZ" sz="1200" smtClean="0"/>
          </a:p>
        </p:txBody>
      </p:sp>
      <p:sp>
        <p:nvSpPr>
          <p:cNvPr id="4608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850" y="769938"/>
            <a:ext cx="4926013" cy="3694112"/>
          </a:xfrm>
          <a:ln/>
        </p:spPr>
      </p:sp>
      <p:sp>
        <p:nvSpPr>
          <p:cNvPr id="4608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33450" y="4694238"/>
            <a:ext cx="4978400" cy="4464050"/>
          </a:xfrm>
          <a:noFill/>
        </p:spPr>
        <p:txBody>
          <a:bodyPr lIns="92739" tIns="46370" rIns="92739" bIns="46370"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935090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200" smtClean="0"/>
              <a:t>EMAE ICE 6-7</a:t>
            </a:r>
          </a:p>
        </p:txBody>
      </p:sp>
      <p:sp>
        <p:nvSpPr>
          <p:cNvPr id="655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660D9E2-5E9C-4237-8775-1DCC06B2DCEA}" type="slidenum">
              <a:rPr lang="cs-CZ" altLang="cs-CZ" sz="1200" smtClean="0"/>
              <a:pPr eaLnBrk="1" hangingPunct="1"/>
              <a:t>10</a:t>
            </a:fld>
            <a:endParaRPr lang="cs-CZ" altLang="cs-CZ" sz="1200" smtClean="0"/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850" y="769938"/>
            <a:ext cx="4926013" cy="3694112"/>
          </a:xfrm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694238"/>
            <a:ext cx="4978400" cy="4464050"/>
          </a:xfrm>
          <a:noFill/>
        </p:spPr>
        <p:txBody>
          <a:bodyPr lIns="92739" tIns="46370" rIns="92739" bIns="46370"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666664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200" smtClean="0"/>
              <a:t>EMAE ICE 6-7</a:t>
            </a:r>
          </a:p>
        </p:txBody>
      </p:sp>
      <p:sp>
        <p:nvSpPr>
          <p:cNvPr id="471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5DFA03A-F762-444B-8A6C-03C5FE085D74}" type="slidenum">
              <a:rPr lang="cs-CZ" altLang="cs-CZ" sz="1200" smtClean="0"/>
              <a:pPr eaLnBrk="1" hangingPunct="1"/>
              <a:t>2</a:t>
            </a:fld>
            <a:endParaRPr lang="cs-CZ" altLang="cs-CZ" sz="1200" smtClean="0"/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850" y="769938"/>
            <a:ext cx="4926013" cy="3694112"/>
          </a:xfrm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694238"/>
            <a:ext cx="4978400" cy="4464050"/>
          </a:xfrm>
          <a:noFill/>
        </p:spPr>
        <p:txBody>
          <a:bodyPr lIns="92739" tIns="46370" rIns="92739" bIns="46370"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141202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200" smtClean="0"/>
              <a:t>EMAE ICE 6-7</a:t>
            </a:r>
          </a:p>
        </p:txBody>
      </p:sp>
      <p:sp>
        <p:nvSpPr>
          <p:cNvPr id="491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1E4AE42-47B4-4F1B-860A-8D1871D8A4F7}" type="slidenum">
              <a:rPr lang="cs-CZ" altLang="cs-CZ" sz="1200" smtClean="0"/>
              <a:pPr eaLnBrk="1" hangingPunct="1"/>
              <a:t>3</a:t>
            </a:fld>
            <a:endParaRPr lang="cs-CZ" altLang="cs-CZ" sz="1200" smtClean="0"/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850" y="769938"/>
            <a:ext cx="4926013" cy="3694112"/>
          </a:xfrm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694238"/>
            <a:ext cx="4978400" cy="4464050"/>
          </a:xfrm>
          <a:noFill/>
        </p:spPr>
        <p:txBody>
          <a:bodyPr lIns="92739" tIns="46370" rIns="92739" bIns="46370"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310666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200" smtClean="0"/>
              <a:t>EMAE ICE 6-7</a:t>
            </a:r>
          </a:p>
        </p:txBody>
      </p:sp>
      <p:sp>
        <p:nvSpPr>
          <p:cNvPr id="481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E823B47-A28F-499A-A092-D00D189741BB}" type="slidenum">
              <a:rPr lang="cs-CZ" altLang="cs-CZ" sz="1200" smtClean="0"/>
              <a:pPr eaLnBrk="1" hangingPunct="1"/>
              <a:t>4</a:t>
            </a:fld>
            <a:endParaRPr lang="cs-CZ" altLang="cs-CZ" sz="1200" smtClean="0"/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850" y="769938"/>
            <a:ext cx="4926013" cy="3694112"/>
          </a:xfrm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694238"/>
            <a:ext cx="4978400" cy="4464050"/>
          </a:xfrm>
          <a:noFill/>
        </p:spPr>
        <p:txBody>
          <a:bodyPr lIns="92739" tIns="46370" rIns="92739" bIns="46370"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1149430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200" smtClean="0"/>
              <a:t>EMAE ICE 6-7</a:t>
            </a:r>
          </a:p>
        </p:txBody>
      </p:sp>
      <p:sp>
        <p:nvSpPr>
          <p:cNvPr id="501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1E41328-1C58-4066-BE08-AA74CD070767}" type="slidenum">
              <a:rPr lang="cs-CZ" altLang="cs-CZ" sz="1200" smtClean="0"/>
              <a:pPr eaLnBrk="1" hangingPunct="1"/>
              <a:t>5</a:t>
            </a:fld>
            <a:endParaRPr lang="cs-CZ" altLang="cs-CZ" sz="1200" smtClean="0"/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850" y="769938"/>
            <a:ext cx="4926013" cy="3694112"/>
          </a:xfrm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694238"/>
            <a:ext cx="4978400" cy="4464050"/>
          </a:xfrm>
          <a:noFill/>
        </p:spPr>
        <p:txBody>
          <a:bodyPr lIns="92739" tIns="46370" rIns="92739" bIns="46370"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1556515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200" smtClean="0"/>
              <a:t>EMAE ICE 6-7</a:t>
            </a:r>
          </a:p>
        </p:txBody>
      </p:sp>
      <p:sp>
        <p:nvSpPr>
          <p:cNvPr id="512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19D409A-9EBB-4989-8ADA-3FF9ED50226E}" type="slidenum">
              <a:rPr lang="cs-CZ" altLang="cs-CZ" sz="1200" smtClean="0"/>
              <a:pPr eaLnBrk="1" hangingPunct="1"/>
              <a:t>6</a:t>
            </a:fld>
            <a:endParaRPr lang="cs-CZ" altLang="cs-CZ" sz="1200" smtClean="0"/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850" y="769938"/>
            <a:ext cx="4926013" cy="3694112"/>
          </a:xfrm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694238"/>
            <a:ext cx="4978400" cy="4464050"/>
          </a:xfrm>
          <a:noFill/>
        </p:spPr>
        <p:txBody>
          <a:bodyPr lIns="92739" tIns="46370" rIns="92739" bIns="46370"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523703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200" smtClean="0"/>
              <a:t>EMAE ICE 6-7</a:t>
            </a:r>
          </a:p>
        </p:txBody>
      </p:sp>
      <p:sp>
        <p:nvSpPr>
          <p:cNvPr id="5222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88EA8C6-3D3C-4D43-8ADD-33B10BE82799}" type="slidenum">
              <a:rPr lang="cs-CZ" altLang="cs-CZ" sz="1200" smtClean="0"/>
              <a:pPr eaLnBrk="1" hangingPunct="1"/>
              <a:t>7</a:t>
            </a:fld>
            <a:endParaRPr lang="cs-CZ" altLang="cs-CZ" sz="1200" smtClean="0"/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850" y="769938"/>
            <a:ext cx="4927600" cy="3695700"/>
          </a:xfrm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694238"/>
            <a:ext cx="4978400" cy="4464050"/>
          </a:xfrm>
          <a:noFill/>
        </p:spPr>
        <p:txBody>
          <a:bodyPr lIns="91432" tIns="45715" rIns="91432" bIns="45715"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163359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altLang="cs-CZ" smtClean="0"/>
          </a:p>
        </p:txBody>
      </p:sp>
      <p:sp>
        <p:nvSpPr>
          <p:cNvPr id="5325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200" smtClean="0"/>
              <a:t>Konstukční cvičení a metodiky konstruování spalovacích motorů</a:t>
            </a:r>
          </a:p>
        </p:txBody>
      </p:sp>
      <p:sp>
        <p:nvSpPr>
          <p:cNvPr id="53253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3D80339-BCF8-4BCD-A093-316B2337DA3A}" type="slidenum">
              <a:rPr lang="cs-CZ" altLang="cs-CZ" sz="1200" smtClean="0"/>
              <a:pPr eaLnBrk="1" hangingPunct="1"/>
              <a:t>8</a:t>
            </a:fld>
            <a:endParaRPr lang="cs-CZ" altLang="cs-CZ" sz="1200" smtClean="0"/>
          </a:p>
        </p:txBody>
      </p:sp>
    </p:spTree>
    <p:extLst>
      <p:ext uri="{BB962C8B-B14F-4D97-AF65-F5344CB8AC3E}">
        <p14:creationId xmlns:p14="http://schemas.microsoft.com/office/powerpoint/2010/main" val="3194040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altLang="cs-CZ" smtClean="0"/>
          </a:p>
        </p:txBody>
      </p:sp>
      <p:sp>
        <p:nvSpPr>
          <p:cNvPr id="5427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200" smtClean="0"/>
              <a:t>Konstukční cvičení a metodiky konstruování spalovacích motorů</a:t>
            </a:r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3D7C8DC-A8D0-4A14-B6A8-6E16F8861E82}" type="slidenum">
              <a:rPr lang="cs-CZ" altLang="cs-CZ" sz="1200" smtClean="0"/>
              <a:pPr eaLnBrk="1" hangingPunct="1"/>
              <a:t>9</a:t>
            </a:fld>
            <a:endParaRPr lang="cs-CZ" altLang="cs-CZ" sz="1200" smtClean="0"/>
          </a:p>
        </p:txBody>
      </p:sp>
    </p:spTree>
    <p:extLst>
      <p:ext uri="{BB962C8B-B14F-4D97-AF65-F5344CB8AC3E}">
        <p14:creationId xmlns:p14="http://schemas.microsoft.com/office/powerpoint/2010/main" val="1317995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137E2-0E02-4A56-9DA7-1A15F655C19C}" type="datetime1">
              <a:rPr lang="cs-CZ"/>
              <a:pPr>
                <a:defRPr/>
              </a:pPr>
              <a:t>6.3.2015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dirty="0" smtClean="0"/>
              <a:t>© Jan Macek 2013</a:t>
            </a: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F82A0-0E40-4FB3-9AA5-82E68BBAA05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4916951"/>
      </p:ext>
    </p:extLst>
  </p:cSld>
  <p:clrMapOvr>
    <a:masterClrMapping/>
  </p:clrMapOvr>
  <p:transition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BEF97-5EF0-4880-8F3E-6E0A83442FFB}" type="datetime1">
              <a:rPr lang="cs-CZ"/>
              <a:pPr>
                <a:defRPr/>
              </a:pPr>
              <a:t>6.3.2015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dirty="0" smtClean="0"/>
              <a:t>© Jan Macek 2013</a:t>
            </a: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44E09-4EC6-4F7E-9D0B-E1E235FB78D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4154128"/>
      </p:ext>
    </p:extLst>
  </p:cSld>
  <p:clrMapOvr>
    <a:masterClrMapping/>
  </p:clrMapOvr>
  <p:transition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B457D-B379-481B-9706-72D3D784B222}" type="datetime1">
              <a:rPr lang="cs-CZ"/>
              <a:pPr>
                <a:defRPr/>
              </a:pPr>
              <a:t>6.3.2015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dirty="0" smtClean="0"/>
              <a:t>© Jan Macek 2013</a:t>
            </a: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B9EA8-3533-421D-8783-E2B3099042B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9878783"/>
      </p:ext>
    </p:extLst>
  </p:cSld>
  <p:clrMapOvr>
    <a:masterClrMapping/>
  </p:clrMapOvr>
  <p:transition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wmf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err="1" smtClean="0"/>
              <a:t>Klepravit</a:t>
            </a:r>
            <a:r>
              <a:rPr lang="cs-CZ" altLang="cs-CZ" dirty="0" smtClean="0"/>
              <a:t> </a:t>
            </a:r>
            <a:r>
              <a:rPr lang="cs-CZ" altLang="cs-CZ" dirty="0" smtClean="0"/>
              <a:t>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D885CA7E-90BD-4B92-8D20-1910AC63521F}" type="datetime1">
              <a:rPr lang="cs-CZ"/>
              <a:pPr>
                <a:defRPr/>
              </a:pPr>
              <a:t>6.3.2015</a:t>
            </a:fld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10100" y="6259784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cs-CZ" dirty="0" smtClean="0"/>
              <a:t>© Jan Macek 2013</a:t>
            </a:r>
            <a:endParaRPr lang="cs-CZ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844B25D-7A32-4474-8862-094D1A85C8E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2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" name="Rectangle 7"/>
          <p:cNvSpPr>
            <a:spLocks noChangeArrowheads="1"/>
          </p:cNvSpPr>
          <p:nvPr userDrawn="1"/>
        </p:nvSpPr>
        <p:spPr bwMode="auto">
          <a:xfrm>
            <a:off x="0" y="1247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0" y="2019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5772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cs-CZ" altLang="cs-CZ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8443" name="Picture 11" descr="TACR_logotyp-en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5" y="6160207"/>
            <a:ext cx="2090996" cy="64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Picture 13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948" y="6160207"/>
            <a:ext cx="1759329" cy="67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1692978" y="5970570"/>
            <a:ext cx="196365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8448" name="Picture 16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534" y="6161049"/>
            <a:ext cx="897821" cy="71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ransition>
    <p:pull dir="u"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.wmf"/><Relationship Id="rId4" Type="http://schemas.openxmlformats.org/officeDocument/2006/relationships/image" Target="../media/image8.wmf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5F62AB2-764E-4D6E-81A1-453FADAE8C6A}" type="datetime1">
              <a:rPr lang="cs-CZ" altLang="cs-CZ" sz="1400" smtClean="0"/>
              <a:pPr eaLnBrk="1" hangingPunct="1"/>
              <a:t>6.3.2015</a:t>
            </a:fld>
            <a:endParaRPr lang="cs-CZ" altLang="cs-CZ" sz="1400" dirty="0" smtClean="0"/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400" dirty="0" smtClean="0"/>
              <a:t>© Jan Macek 2013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73EA489-1C2C-4CD3-8F72-9A5B2346A207}" type="slidenum">
              <a:rPr lang="cs-CZ" altLang="cs-CZ" sz="1400" smtClean="0"/>
              <a:pPr eaLnBrk="1" hangingPunct="1"/>
              <a:t>1</a:t>
            </a:fld>
            <a:endParaRPr lang="cs-CZ" altLang="cs-CZ" sz="1400" smtClean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696200" cy="914400"/>
          </a:xfrm>
        </p:spPr>
        <p:txBody>
          <a:bodyPr/>
          <a:lstStyle/>
          <a:p>
            <a:pPr eaLnBrk="1" hangingPunct="1"/>
            <a:r>
              <a:rPr lang="cs-CZ" altLang="cs-CZ" sz="3200" smtClean="0">
                <a:latin typeface="Tahoma" pitchFamily="34" charset="0"/>
              </a:rPr>
              <a:t>Gas Turbine Thermodynamics Features</a:t>
            </a:r>
            <a:endParaRPr lang="en-US" altLang="cs-CZ" sz="3200" smtClean="0">
              <a:latin typeface="Tahoma" pitchFamily="34" charset="0"/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450" y="692696"/>
            <a:ext cx="8235950" cy="5410200"/>
          </a:xfrm>
        </p:spPr>
        <p:txBody>
          <a:bodyPr/>
          <a:lstStyle/>
          <a:p>
            <a:pPr marL="185738" indent="-185738" eaLnBrk="1" hangingPunct="1">
              <a:spcBef>
                <a:spcPct val="50000"/>
              </a:spcBef>
            </a:pPr>
            <a:r>
              <a:rPr lang="en-US" altLang="cs-CZ" sz="1800" b="1" dirty="0" smtClean="0">
                <a:latin typeface="Tahoma" pitchFamily="34" charset="0"/>
              </a:rPr>
              <a:t>at least the system contains the combination of a single turbine, a combustion chamber and a (bladed) compressor;</a:t>
            </a:r>
          </a:p>
          <a:p>
            <a:pPr marL="185738" indent="-185738" eaLnBrk="1" hangingPunct="1">
              <a:spcBef>
                <a:spcPct val="50000"/>
              </a:spcBef>
            </a:pPr>
            <a:r>
              <a:rPr lang="en-US" altLang="cs-CZ" sz="1800" b="1" dirty="0" smtClean="0">
                <a:latin typeface="Tahoma" pitchFamily="34" charset="0"/>
              </a:rPr>
              <a:t>turbine blades are continuously in contact with a gas of high temperature - natural limit of cycle parameters (blades loaded by centrifugal force, creep limits);</a:t>
            </a:r>
          </a:p>
          <a:p>
            <a:pPr marL="185738" indent="-185738" eaLnBrk="1" hangingPunct="1">
              <a:spcBef>
                <a:spcPct val="50000"/>
              </a:spcBef>
            </a:pPr>
            <a:r>
              <a:rPr lang="en-US" altLang="cs-CZ" sz="1800" b="1" dirty="0" smtClean="0">
                <a:latin typeface="Tahoma" pitchFamily="34" charset="0"/>
              </a:rPr>
              <a:t>an ICE without a high temperature heat exchanger for heat supply - instead of it a combustion chamber; heat rejection via exchange of burnt gas/fresh air, which is substituted in T-s diagram by equivalent (isobaric or almost isobaric) change with the same energy transfer (in reality change of enthalpy)</a:t>
            </a:r>
          </a:p>
          <a:p>
            <a:pPr marL="185738" indent="-185738" eaLnBrk="1" hangingPunct="1">
              <a:spcBef>
                <a:spcPct val="50000"/>
              </a:spcBef>
            </a:pPr>
            <a:r>
              <a:rPr lang="en-US" altLang="cs-CZ" sz="1800" b="1" dirty="0" smtClean="0">
                <a:latin typeface="Tahoma" pitchFamily="34" charset="0"/>
              </a:rPr>
              <a:t>compression before combustion needed not only for temperature increase but also it provides flow through turbine blades - circulating power turbine-compressor loaded by losses;</a:t>
            </a:r>
          </a:p>
          <a:p>
            <a:pPr marL="185738" indent="-185738" eaLnBrk="1" hangingPunct="1">
              <a:spcBef>
                <a:spcPct val="50000"/>
              </a:spcBef>
            </a:pPr>
            <a:r>
              <a:rPr lang="en-US" altLang="cs-CZ" sz="1800" b="1" dirty="0" smtClean="0">
                <a:latin typeface="Tahoma" pitchFamily="34" charset="0"/>
              </a:rPr>
              <a:t>low-pressure regenerating heat exchanger enhances efficiency if pressure ratio is too low;</a:t>
            </a:r>
          </a:p>
          <a:p>
            <a:pPr marL="185738" indent="-185738" eaLnBrk="1" hangingPunct="1">
              <a:spcBef>
                <a:spcPct val="50000"/>
              </a:spcBef>
            </a:pPr>
            <a:r>
              <a:rPr lang="en-US" altLang="cs-CZ" sz="1800" b="1" dirty="0" smtClean="0">
                <a:latin typeface="Tahoma" pitchFamily="34" charset="0"/>
              </a:rPr>
              <a:t>maximum pressure influences turbine price - multi stages machines small and efficient but expensive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6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 bldLvl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7A7DB5D-C16A-4B4A-922C-7D5B12000ECC}" type="datetime1">
              <a:rPr lang="cs-CZ" altLang="cs-CZ" sz="1400" smtClean="0"/>
              <a:pPr eaLnBrk="1" hangingPunct="1"/>
              <a:t>6.3.2015</a:t>
            </a:fld>
            <a:endParaRPr lang="cs-CZ" altLang="cs-CZ" sz="1400" smtClean="0"/>
          </a:p>
        </p:txBody>
      </p:sp>
      <p:sp>
        <p:nvSpPr>
          <p:cNvPr id="3277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400" dirty="0" smtClean="0"/>
              <a:t>© Jan Macek 2013</a:t>
            </a:r>
          </a:p>
        </p:txBody>
      </p:sp>
      <p:sp>
        <p:nvSpPr>
          <p:cNvPr id="3277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0023370-FC19-4222-AA92-C684A9C02B5D}" type="slidenum">
              <a:rPr lang="cs-CZ" altLang="cs-CZ" sz="1400" smtClean="0"/>
              <a:pPr eaLnBrk="1" hangingPunct="1"/>
              <a:t>10</a:t>
            </a:fld>
            <a:endParaRPr lang="cs-CZ" altLang="cs-CZ" sz="1400" smtClean="0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pPr eaLnBrk="1" hangingPunct="1"/>
            <a:r>
              <a:rPr lang="cs-CZ" altLang="cs-CZ" sz="3600" smtClean="0">
                <a:latin typeface="Tahoma" pitchFamily="34" charset="0"/>
              </a:rPr>
              <a:t>Combustion turbine – proposal for constant cross-section of gas tract</a:t>
            </a:r>
          </a:p>
        </p:txBody>
      </p:sp>
      <p:pic>
        <p:nvPicPr>
          <p:cNvPr id="32774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422400"/>
            <a:ext cx="8458200" cy="4902200"/>
          </a:xfrm>
          <a:solidFill>
            <a:schemeClr val="folHlink"/>
          </a:solidFill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0AE8E7C-9BFB-4C2A-8912-EEF1937A6030}" type="datetime1">
              <a:rPr lang="cs-CZ" altLang="cs-CZ" sz="1400" smtClean="0"/>
              <a:pPr eaLnBrk="1" hangingPunct="1"/>
              <a:t>6.3.2015</a:t>
            </a:fld>
            <a:endParaRPr lang="cs-CZ" altLang="cs-CZ" sz="1400" smtClean="0"/>
          </a:p>
        </p:txBody>
      </p:sp>
      <p:sp>
        <p:nvSpPr>
          <p:cNvPr id="1433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400" dirty="0" smtClean="0"/>
              <a:t>© Jan Macek 2013</a:t>
            </a:r>
          </a:p>
        </p:txBody>
      </p:sp>
      <p:sp>
        <p:nvSpPr>
          <p:cNvPr id="1434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F260D04-A6BE-4EBF-9787-8E0AEC429470}" type="slidenum">
              <a:rPr lang="cs-CZ" altLang="cs-CZ" sz="1400" smtClean="0"/>
              <a:pPr eaLnBrk="1" hangingPunct="1"/>
              <a:t>2</a:t>
            </a:fld>
            <a:endParaRPr lang="cs-CZ" altLang="cs-CZ" sz="1400" smtClean="0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cs-CZ" sz="3600" smtClean="0">
                <a:latin typeface="Tahoma" pitchFamily="34" charset="0"/>
              </a:rPr>
              <a:t>Simplest lay-out of a gas turbine</a:t>
            </a:r>
          </a:p>
        </p:txBody>
      </p:sp>
      <p:sp>
        <p:nvSpPr>
          <p:cNvPr id="188449" name="Oval 33"/>
          <p:cNvSpPr>
            <a:spLocks noChangeArrowheads="1"/>
          </p:cNvSpPr>
          <p:nvPr/>
        </p:nvSpPr>
        <p:spPr bwMode="auto">
          <a:xfrm>
            <a:off x="1219200" y="2501900"/>
            <a:ext cx="447675" cy="4572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88450" name="Oval 34"/>
          <p:cNvSpPr>
            <a:spLocks noChangeArrowheads="1"/>
          </p:cNvSpPr>
          <p:nvPr/>
        </p:nvSpPr>
        <p:spPr bwMode="auto">
          <a:xfrm>
            <a:off x="1344613" y="2654300"/>
            <a:ext cx="182562" cy="18256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88451" name="Line 35"/>
          <p:cNvSpPr>
            <a:spLocks noChangeShapeType="1"/>
          </p:cNvSpPr>
          <p:nvPr/>
        </p:nvSpPr>
        <p:spPr bwMode="auto">
          <a:xfrm>
            <a:off x="1430338" y="2562225"/>
            <a:ext cx="0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52" name="Line 36"/>
          <p:cNvSpPr>
            <a:spLocks noChangeShapeType="1"/>
          </p:cNvSpPr>
          <p:nvPr/>
        </p:nvSpPr>
        <p:spPr bwMode="auto">
          <a:xfrm>
            <a:off x="1257300" y="2754313"/>
            <a:ext cx="904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53" name="Line 37"/>
          <p:cNvSpPr>
            <a:spLocks noChangeShapeType="1"/>
          </p:cNvSpPr>
          <p:nvPr/>
        </p:nvSpPr>
        <p:spPr bwMode="auto">
          <a:xfrm>
            <a:off x="1439863" y="2846388"/>
            <a:ext cx="0" cy="904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54" name="Line 38"/>
          <p:cNvSpPr>
            <a:spLocks noChangeShapeType="1"/>
          </p:cNvSpPr>
          <p:nvPr/>
        </p:nvSpPr>
        <p:spPr bwMode="auto">
          <a:xfrm>
            <a:off x="1524000" y="2754313"/>
            <a:ext cx="904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55" name="Line 39"/>
          <p:cNvSpPr>
            <a:spLocks noChangeShapeType="1"/>
          </p:cNvSpPr>
          <p:nvPr/>
        </p:nvSpPr>
        <p:spPr bwMode="auto">
          <a:xfrm>
            <a:off x="1281113" y="2606675"/>
            <a:ext cx="92075" cy="90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56" name="Line 40"/>
          <p:cNvSpPr>
            <a:spLocks noChangeShapeType="1"/>
          </p:cNvSpPr>
          <p:nvPr/>
        </p:nvSpPr>
        <p:spPr bwMode="auto">
          <a:xfrm>
            <a:off x="1500188" y="2806700"/>
            <a:ext cx="92075" cy="90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57" name="Line 41"/>
          <p:cNvSpPr>
            <a:spLocks noChangeShapeType="1"/>
          </p:cNvSpPr>
          <p:nvPr/>
        </p:nvSpPr>
        <p:spPr bwMode="auto">
          <a:xfrm flipV="1">
            <a:off x="1290638" y="2801938"/>
            <a:ext cx="92075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58" name="Line 42"/>
          <p:cNvSpPr>
            <a:spLocks noChangeShapeType="1"/>
          </p:cNvSpPr>
          <p:nvPr/>
        </p:nvSpPr>
        <p:spPr bwMode="auto">
          <a:xfrm flipV="1">
            <a:off x="1493838" y="2581275"/>
            <a:ext cx="90487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59" name="Rectangle 43"/>
          <p:cNvSpPr>
            <a:spLocks noChangeArrowheads="1"/>
          </p:cNvSpPr>
          <p:nvPr/>
        </p:nvSpPr>
        <p:spPr bwMode="auto">
          <a:xfrm>
            <a:off x="2047875" y="1689100"/>
            <a:ext cx="457200" cy="2730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88460" name="Rectangle 44"/>
          <p:cNvSpPr>
            <a:spLocks noChangeArrowheads="1"/>
          </p:cNvSpPr>
          <p:nvPr/>
        </p:nvSpPr>
        <p:spPr bwMode="auto">
          <a:xfrm>
            <a:off x="1957388" y="1779588"/>
            <a:ext cx="90487" cy="92075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88461" name="Line 45"/>
          <p:cNvSpPr>
            <a:spLocks noChangeShapeType="1"/>
          </p:cNvSpPr>
          <p:nvPr/>
        </p:nvSpPr>
        <p:spPr bwMode="auto">
          <a:xfrm>
            <a:off x="1865313" y="1689100"/>
            <a:ext cx="92075" cy="90488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62" name="Text Box 46"/>
          <p:cNvSpPr txBox="1">
            <a:spLocks noChangeArrowheads="1"/>
          </p:cNvSpPr>
          <p:nvPr/>
        </p:nvSpPr>
        <p:spPr bwMode="auto">
          <a:xfrm>
            <a:off x="2809875" y="2374900"/>
            <a:ext cx="366713" cy="7318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cs-CZ" sz="1000"/>
          </a:p>
        </p:txBody>
      </p:sp>
      <p:sp>
        <p:nvSpPr>
          <p:cNvPr id="188463" name="Line 47"/>
          <p:cNvSpPr>
            <a:spLocks noChangeShapeType="1"/>
          </p:cNvSpPr>
          <p:nvPr/>
        </p:nvSpPr>
        <p:spPr bwMode="auto">
          <a:xfrm>
            <a:off x="2901950" y="2557463"/>
            <a:ext cx="0" cy="3651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64" name="Line 48"/>
          <p:cNvSpPr>
            <a:spLocks noChangeShapeType="1"/>
          </p:cNvSpPr>
          <p:nvPr/>
        </p:nvSpPr>
        <p:spPr bwMode="auto">
          <a:xfrm flipV="1">
            <a:off x="2901950" y="2465388"/>
            <a:ext cx="182563" cy="920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65" name="Line 49"/>
          <p:cNvSpPr>
            <a:spLocks noChangeShapeType="1"/>
          </p:cNvSpPr>
          <p:nvPr/>
        </p:nvSpPr>
        <p:spPr bwMode="auto">
          <a:xfrm>
            <a:off x="2901950" y="2922588"/>
            <a:ext cx="182563" cy="920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66" name="Line 50"/>
          <p:cNvSpPr>
            <a:spLocks noChangeShapeType="1"/>
          </p:cNvSpPr>
          <p:nvPr/>
        </p:nvSpPr>
        <p:spPr bwMode="auto">
          <a:xfrm>
            <a:off x="3084513" y="2465388"/>
            <a:ext cx="0" cy="5492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67" name="Line 51"/>
          <p:cNvSpPr>
            <a:spLocks noChangeShapeType="1"/>
          </p:cNvSpPr>
          <p:nvPr/>
        </p:nvSpPr>
        <p:spPr bwMode="auto">
          <a:xfrm>
            <a:off x="1666875" y="2755900"/>
            <a:ext cx="12192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88468" name="Line 52"/>
          <p:cNvSpPr>
            <a:spLocks noChangeShapeType="1"/>
          </p:cNvSpPr>
          <p:nvPr/>
        </p:nvSpPr>
        <p:spPr bwMode="auto">
          <a:xfrm>
            <a:off x="3114675" y="2755900"/>
            <a:ext cx="9144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88469" name="Text Box 53"/>
          <p:cNvSpPr txBox="1">
            <a:spLocks noChangeArrowheads="1"/>
          </p:cNvSpPr>
          <p:nvPr/>
        </p:nvSpPr>
        <p:spPr bwMode="auto">
          <a:xfrm>
            <a:off x="3952875" y="2298700"/>
            <a:ext cx="547688" cy="7302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cs-CZ" sz="1000"/>
          </a:p>
          <a:p>
            <a:pPr eaLnBrk="1" hangingPunct="1"/>
            <a:endParaRPr lang="en-US" altLang="cs-CZ" sz="1000"/>
          </a:p>
        </p:txBody>
      </p:sp>
      <p:sp>
        <p:nvSpPr>
          <p:cNvPr id="188470" name="Oval 54"/>
          <p:cNvSpPr>
            <a:spLocks noChangeArrowheads="1"/>
          </p:cNvSpPr>
          <p:nvPr/>
        </p:nvSpPr>
        <p:spPr bwMode="auto">
          <a:xfrm>
            <a:off x="4043363" y="2571750"/>
            <a:ext cx="366712" cy="36671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88471" name="Line 55"/>
          <p:cNvSpPr>
            <a:spLocks noChangeShapeType="1"/>
          </p:cNvSpPr>
          <p:nvPr/>
        </p:nvSpPr>
        <p:spPr bwMode="auto">
          <a:xfrm>
            <a:off x="4227513" y="2389188"/>
            <a:ext cx="0" cy="182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72" name="Line 56"/>
          <p:cNvSpPr>
            <a:spLocks noChangeShapeType="1"/>
          </p:cNvSpPr>
          <p:nvPr/>
        </p:nvSpPr>
        <p:spPr bwMode="auto">
          <a:xfrm flipV="1">
            <a:off x="4189413" y="2379663"/>
            <a:ext cx="90487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73" name="Line 57"/>
          <p:cNvSpPr>
            <a:spLocks noChangeShapeType="1"/>
          </p:cNvSpPr>
          <p:nvPr/>
        </p:nvSpPr>
        <p:spPr bwMode="auto">
          <a:xfrm flipV="1">
            <a:off x="4198938" y="2417763"/>
            <a:ext cx="90487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74" name="Line 58"/>
          <p:cNvSpPr>
            <a:spLocks noChangeShapeType="1"/>
          </p:cNvSpPr>
          <p:nvPr/>
        </p:nvSpPr>
        <p:spPr bwMode="auto">
          <a:xfrm flipV="1">
            <a:off x="4198938" y="2465388"/>
            <a:ext cx="90487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8475" name="Line 59"/>
          <p:cNvSpPr>
            <a:spLocks noChangeShapeType="1"/>
          </p:cNvSpPr>
          <p:nvPr/>
        </p:nvSpPr>
        <p:spPr bwMode="auto">
          <a:xfrm flipV="1">
            <a:off x="2886075" y="1841500"/>
            <a:ext cx="0" cy="685800"/>
          </a:xfrm>
          <a:prstGeom prst="line">
            <a:avLst/>
          </a:prstGeom>
          <a:noFill/>
          <a:ln w="57150" cmpd="thickThin">
            <a:solidFill>
              <a:srgbClr val="5F5F5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88476" name="Line 60"/>
          <p:cNvSpPr>
            <a:spLocks noChangeShapeType="1"/>
          </p:cNvSpPr>
          <p:nvPr/>
        </p:nvSpPr>
        <p:spPr bwMode="auto">
          <a:xfrm flipH="1">
            <a:off x="2505075" y="1841500"/>
            <a:ext cx="381000" cy="0"/>
          </a:xfrm>
          <a:prstGeom prst="line">
            <a:avLst/>
          </a:prstGeom>
          <a:noFill/>
          <a:ln w="57150" cmpd="thinThick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88477" name="Line 61"/>
          <p:cNvSpPr>
            <a:spLocks noChangeShapeType="1"/>
          </p:cNvSpPr>
          <p:nvPr/>
        </p:nvSpPr>
        <p:spPr bwMode="auto">
          <a:xfrm>
            <a:off x="3076575" y="2971800"/>
            <a:ext cx="0" cy="762000"/>
          </a:xfrm>
          <a:prstGeom prst="line">
            <a:avLst/>
          </a:prstGeom>
          <a:noFill/>
          <a:ln w="57150" cmpd="thickThin">
            <a:solidFill>
              <a:srgbClr val="5F5F5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cxnSp>
        <p:nvCxnSpPr>
          <p:cNvPr id="188479" name="AutoShape 63"/>
          <p:cNvCxnSpPr>
            <a:cxnSpLocks noChangeShapeType="1"/>
            <a:stCxn id="188449" idx="0"/>
            <a:endCxn id="188460" idx="1"/>
          </p:cNvCxnSpPr>
          <p:nvPr/>
        </p:nvCxnSpPr>
        <p:spPr bwMode="auto">
          <a:xfrm rot="-5400000">
            <a:off x="1364456" y="1904207"/>
            <a:ext cx="657225" cy="500062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8480" name="Line 64"/>
          <p:cNvSpPr>
            <a:spLocks noChangeShapeType="1"/>
          </p:cNvSpPr>
          <p:nvPr/>
        </p:nvSpPr>
        <p:spPr bwMode="auto">
          <a:xfrm flipV="1">
            <a:off x="1438275" y="29845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88541" name="Text Box 125"/>
          <p:cNvSpPr txBox="1">
            <a:spLocks noChangeArrowheads="1"/>
          </p:cNvSpPr>
          <p:nvPr/>
        </p:nvSpPr>
        <p:spPr bwMode="auto">
          <a:xfrm>
            <a:off x="304800" y="4267200"/>
            <a:ext cx="86106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cs-CZ">
                <a:latin typeface="Tahoma" pitchFamily="34" charset="0"/>
              </a:rPr>
              <a:t>Single-shaft turbine - in reality mu</a:t>
            </a:r>
            <a:r>
              <a:rPr lang="cs-CZ" altLang="cs-CZ">
                <a:latin typeface="Tahoma" pitchFamily="34" charset="0"/>
              </a:rPr>
              <a:t>l</a:t>
            </a:r>
            <a:r>
              <a:rPr lang="en-US" altLang="cs-CZ">
                <a:latin typeface="Tahoma" pitchFamily="34" charset="0"/>
              </a:rPr>
              <a:t>ti-stage one (and the same for compressor) - required for high efficiency. Quadratic dependence between speed and pressure ratio - suitable for constant speed only (e.g., alternator load).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8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8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8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8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8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8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8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8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8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8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8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8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8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8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8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8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8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8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8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8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8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8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8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8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8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8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88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88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88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88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88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88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49" grpId="0" animBg="1"/>
      <p:bldP spid="188450" grpId="0" animBg="1"/>
      <p:bldP spid="188451" grpId="0" animBg="1"/>
      <p:bldP spid="188452" grpId="0" animBg="1"/>
      <p:bldP spid="188453" grpId="0" animBg="1"/>
      <p:bldP spid="188454" grpId="0" animBg="1"/>
      <p:bldP spid="188455" grpId="0" animBg="1"/>
      <p:bldP spid="188456" grpId="0" animBg="1"/>
      <p:bldP spid="188457" grpId="0" animBg="1"/>
      <p:bldP spid="188458" grpId="0" animBg="1"/>
      <p:bldP spid="188459" grpId="0" animBg="1"/>
      <p:bldP spid="188460" grpId="0" animBg="1"/>
      <p:bldP spid="188461" grpId="0" animBg="1"/>
      <p:bldP spid="188462" grpId="0" animBg="1" autoUpdateAnimBg="0"/>
      <p:bldP spid="188463" grpId="0" animBg="1"/>
      <p:bldP spid="188464" grpId="0" animBg="1"/>
      <p:bldP spid="188465" grpId="0" animBg="1"/>
      <p:bldP spid="188466" grpId="0" animBg="1"/>
      <p:bldP spid="188467" grpId="0" animBg="1"/>
      <p:bldP spid="188468" grpId="0" animBg="1"/>
      <p:bldP spid="188469" grpId="0" animBg="1" autoUpdateAnimBg="0"/>
      <p:bldP spid="188470" grpId="0" animBg="1"/>
      <p:bldP spid="188471" grpId="0" animBg="1"/>
      <p:bldP spid="188472" grpId="0" animBg="1"/>
      <p:bldP spid="188473" grpId="0" animBg="1"/>
      <p:bldP spid="188474" grpId="0" animBg="1"/>
      <p:bldP spid="188475" grpId="0" animBg="1"/>
      <p:bldP spid="188476" grpId="0" animBg="1"/>
      <p:bldP spid="188477" grpId="0" animBg="1"/>
      <p:bldP spid="188480" grpId="0" animBg="1"/>
      <p:bldP spid="18854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29C4961-AD00-4BA8-9F8A-7F366CA772D5}" type="datetime1">
              <a:rPr lang="cs-CZ" altLang="cs-CZ" sz="1400" smtClean="0"/>
              <a:pPr eaLnBrk="1" hangingPunct="1"/>
              <a:t>6.3.2015</a:t>
            </a:fld>
            <a:endParaRPr lang="cs-CZ" altLang="cs-CZ" sz="1400" smtClean="0"/>
          </a:p>
        </p:txBody>
      </p:sp>
      <p:sp>
        <p:nvSpPr>
          <p:cNvPr id="1638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400" dirty="0" smtClean="0"/>
              <a:t>© Jan Macek 2013</a:t>
            </a:r>
          </a:p>
        </p:txBody>
      </p:sp>
      <p:sp>
        <p:nvSpPr>
          <p:cNvPr id="1638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805F7E1-44D1-4691-83C6-E4D8A87BC780}" type="slidenum">
              <a:rPr lang="cs-CZ" altLang="cs-CZ" sz="1400" smtClean="0"/>
              <a:pPr eaLnBrk="1" hangingPunct="1"/>
              <a:t>3</a:t>
            </a:fld>
            <a:endParaRPr lang="cs-CZ" altLang="cs-CZ" sz="1400" smtClean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600" smtClean="0">
                <a:latin typeface="Tahoma" pitchFamily="34" charset="0"/>
              </a:rPr>
              <a:t>Gas turbine with heat regeneration</a:t>
            </a:r>
          </a:p>
        </p:txBody>
      </p:sp>
      <p:sp>
        <p:nvSpPr>
          <p:cNvPr id="190467" name="Oval 3"/>
          <p:cNvSpPr>
            <a:spLocks noChangeArrowheads="1"/>
          </p:cNvSpPr>
          <p:nvPr/>
        </p:nvSpPr>
        <p:spPr bwMode="auto">
          <a:xfrm>
            <a:off x="1838325" y="3022600"/>
            <a:ext cx="447675" cy="4572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90468" name="Oval 4"/>
          <p:cNvSpPr>
            <a:spLocks noChangeArrowheads="1"/>
          </p:cNvSpPr>
          <p:nvPr/>
        </p:nvSpPr>
        <p:spPr bwMode="auto">
          <a:xfrm>
            <a:off x="1963738" y="3175000"/>
            <a:ext cx="182562" cy="18256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90469" name="Line 5"/>
          <p:cNvSpPr>
            <a:spLocks noChangeShapeType="1"/>
          </p:cNvSpPr>
          <p:nvPr/>
        </p:nvSpPr>
        <p:spPr bwMode="auto">
          <a:xfrm>
            <a:off x="2049463" y="3082925"/>
            <a:ext cx="0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70" name="Line 6"/>
          <p:cNvSpPr>
            <a:spLocks noChangeShapeType="1"/>
          </p:cNvSpPr>
          <p:nvPr/>
        </p:nvSpPr>
        <p:spPr bwMode="auto">
          <a:xfrm>
            <a:off x="1876425" y="3275013"/>
            <a:ext cx="904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71" name="Line 7"/>
          <p:cNvSpPr>
            <a:spLocks noChangeShapeType="1"/>
          </p:cNvSpPr>
          <p:nvPr/>
        </p:nvSpPr>
        <p:spPr bwMode="auto">
          <a:xfrm>
            <a:off x="2058988" y="3367088"/>
            <a:ext cx="0" cy="904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72" name="Line 8"/>
          <p:cNvSpPr>
            <a:spLocks noChangeShapeType="1"/>
          </p:cNvSpPr>
          <p:nvPr/>
        </p:nvSpPr>
        <p:spPr bwMode="auto">
          <a:xfrm>
            <a:off x="2143125" y="3275013"/>
            <a:ext cx="904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73" name="Line 9"/>
          <p:cNvSpPr>
            <a:spLocks noChangeShapeType="1"/>
          </p:cNvSpPr>
          <p:nvPr/>
        </p:nvSpPr>
        <p:spPr bwMode="auto">
          <a:xfrm>
            <a:off x="1900238" y="3127375"/>
            <a:ext cx="92075" cy="90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74" name="Line 10"/>
          <p:cNvSpPr>
            <a:spLocks noChangeShapeType="1"/>
          </p:cNvSpPr>
          <p:nvPr/>
        </p:nvSpPr>
        <p:spPr bwMode="auto">
          <a:xfrm>
            <a:off x="2119313" y="3327400"/>
            <a:ext cx="92075" cy="90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75" name="Line 11"/>
          <p:cNvSpPr>
            <a:spLocks noChangeShapeType="1"/>
          </p:cNvSpPr>
          <p:nvPr/>
        </p:nvSpPr>
        <p:spPr bwMode="auto">
          <a:xfrm flipV="1">
            <a:off x="1909763" y="3322638"/>
            <a:ext cx="92075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76" name="Line 12"/>
          <p:cNvSpPr>
            <a:spLocks noChangeShapeType="1"/>
          </p:cNvSpPr>
          <p:nvPr/>
        </p:nvSpPr>
        <p:spPr bwMode="auto">
          <a:xfrm flipV="1">
            <a:off x="2112963" y="3101975"/>
            <a:ext cx="90487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77" name="Rectangle 13"/>
          <p:cNvSpPr>
            <a:spLocks noChangeArrowheads="1"/>
          </p:cNvSpPr>
          <p:nvPr/>
        </p:nvSpPr>
        <p:spPr bwMode="auto">
          <a:xfrm>
            <a:off x="2667000" y="2209800"/>
            <a:ext cx="457200" cy="2730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90478" name="Rectangle 14"/>
          <p:cNvSpPr>
            <a:spLocks noChangeArrowheads="1"/>
          </p:cNvSpPr>
          <p:nvPr/>
        </p:nvSpPr>
        <p:spPr bwMode="auto">
          <a:xfrm>
            <a:off x="2576513" y="2300288"/>
            <a:ext cx="90487" cy="92075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90479" name="Line 15"/>
          <p:cNvSpPr>
            <a:spLocks noChangeShapeType="1"/>
          </p:cNvSpPr>
          <p:nvPr/>
        </p:nvSpPr>
        <p:spPr bwMode="auto">
          <a:xfrm>
            <a:off x="2484438" y="2209800"/>
            <a:ext cx="92075" cy="90488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80" name="Text Box 16"/>
          <p:cNvSpPr txBox="1">
            <a:spLocks noChangeArrowheads="1"/>
          </p:cNvSpPr>
          <p:nvPr/>
        </p:nvSpPr>
        <p:spPr bwMode="auto">
          <a:xfrm>
            <a:off x="3429000" y="2895600"/>
            <a:ext cx="366713" cy="7318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 sz="1000"/>
          </a:p>
        </p:txBody>
      </p:sp>
      <p:sp>
        <p:nvSpPr>
          <p:cNvPr id="190481" name="Line 17"/>
          <p:cNvSpPr>
            <a:spLocks noChangeShapeType="1"/>
          </p:cNvSpPr>
          <p:nvPr/>
        </p:nvSpPr>
        <p:spPr bwMode="auto">
          <a:xfrm>
            <a:off x="3521075" y="3078163"/>
            <a:ext cx="0" cy="3651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82" name="Line 18"/>
          <p:cNvSpPr>
            <a:spLocks noChangeShapeType="1"/>
          </p:cNvSpPr>
          <p:nvPr/>
        </p:nvSpPr>
        <p:spPr bwMode="auto">
          <a:xfrm flipV="1">
            <a:off x="3521075" y="2986088"/>
            <a:ext cx="182563" cy="920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83" name="Line 19"/>
          <p:cNvSpPr>
            <a:spLocks noChangeShapeType="1"/>
          </p:cNvSpPr>
          <p:nvPr/>
        </p:nvSpPr>
        <p:spPr bwMode="auto">
          <a:xfrm>
            <a:off x="3521075" y="3443288"/>
            <a:ext cx="182563" cy="920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84" name="Line 20"/>
          <p:cNvSpPr>
            <a:spLocks noChangeShapeType="1"/>
          </p:cNvSpPr>
          <p:nvPr/>
        </p:nvSpPr>
        <p:spPr bwMode="auto">
          <a:xfrm>
            <a:off x="3703638" y="2986088"/>
            <a:ext cx="0" cy="5492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85" name="Line 21"/>
          <p:cNvSpPr>
            <a:spLocks noChangeShapeType="1"/>
          </p:cNvSpPr>
          <p:nvPr/>
        </p:nvSpPr>
        <p:spPr bwMode="auto">
          <a:xfrm>
            <a:off x="2286000" y="3276600"/>
            <a:ext cx="12192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90486" name="Line 22"/>
          <p:cNvSpPr>
            <a:spLocks noChangeShapeType="1"/>
          </p:cNvSpPr>
          <p:nvPr/>
        </p:nvSpPr>
        <p:spPr bwMode="auto">
          <a:xfrm>
            <a:off x="3733800" y="3276600"/>
            <a:ext cx="9144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90487" name="Text Box 23"/>
          <p:cNvSpPr txBox="1">
            <a:spLocks noChangeArrowheads="1"/>
          </p:cNvSpPr>
          <p:nvPr/>
        </p:nvSpPr>
        <p:spPr bwMode="auto">
          <a:xfrm>
            <a:off x="4572000" y="2819400"/>
            <a:ext cx="547688" cy="7302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 sz="1000"/>
          </a:p>
          <a:p>
            <a:pPr eaLnBrk="1" hangingPunct="1"/>
            <a:endParaRPr lang="cs-CZ" altLang="cs-CZ" sz="1000"/>
          </a:p>
        </p:txBody>
      </p:sp>
      <p:sp>
        <p:nvSpPr>
          <p:cNvPr id="190488" name="Oval 24"/>
          <p:cNvSpPr>
            <a:spLocks noChangeArrowheads="1"/>
          </p:cNvSpPr>
          <p:nvPr/>
        </p:nvSpPr>
        <p:spPr bwMode="auto">
          <a:xfrm>
            <a:off x="4662488" y="3092450"/>
            <a:ext cx="366712" cy="36671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90489" name="Line 25"/>
          <p:cNvSpPr>
            <a:spLocks noChangeShapeType="1"/>
          </p:cNvSpPr>
          <p:nvPr/>
        </p:nvSpPr>
        <p:spPr bwMode="auto">
          <a:xfrm>
            <a:off x="4846638" y="2909888"/>
            <a:ext cx="0" cy="182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90" name="Line 26"/>
          <p:cNvSpPr>
            <a:spLocks noChangeShapeType="1"/>
          </p:cNvSpPr>
          <p:nvPr/>
        </p:nvSpPr>
        <p:spPr bwMode="auto">
          <a:xfrm flipV="1">
            <a:off x="4808538" y="2900363"/>
            <a:ext cx="90487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91" name="Line 27"/>
          <p:cNvSpPr>
            <a:spLocks noChangeShapeType="1"/>
          </p:cNvSpPr>
          <p:nvPr/>
        </p:nvSpPr>
        <p:spPr bwMode="auto">
          <a:xfrm flipV="1">
            <a:off x="4818063" y="2938463"/>
            <a:ext cx="90487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92" name="Line 28"/>
          <p:cNvSpPr>
            <a:spLocks noChangeShapeType="1"/>
          </p:cNvSpPr>
          <p:nvPr/>
        </p:nvSpPr>
        <p:spPr bwMode="auto">
          <a:xfrm flipV="1">
            <a:off x="4818063" y="2986088"/>
            <a:ext cx="90487" cy="92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0493" name="Line 29"/>
          <p:cNvSpPr>
            <a:spLocks noChangeShapeType="1"/>
          </p:cNvSpPr>
          <p:nvPr/>
        </p:nvSpPr>
        <p:spPr bwMode="auto">
          <a:xfrm flipV="1">
            <a:off x="3505200" y="2362200"/>
            <a:ext cx="0" cy="685800"/>
          </a:xfrm>
          <a:prstGeom prst="line">
            <a:avLst/>
          </a:prstGeom>
          <a:noFill/>
          <a:ln w="57150" cmpd="thickThin">
            <a:solidFill>
              <a:srgbClr val="5F5F5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90494" name="Line 30"/>
          <p:cNvSpPr>
            <a:spLocks noChangeShapeType="1"/>
          </p:cNvSpPr>
          <p:nvPr/>
        </p:nvSpPr>
        <p:spPr bwMode="auto">
          <a:xfrm flipH="1">
            <a:off x="3124200" y="2362200"/>
            <a:ext cx="381000" cy="0"/>
          </a:xfrm>
          <a:prstGeom prst="line">
            <a:avLst/>
          </a:prstGeom>
          <a:noFill/>
          <a:ln w="57150" cmpd="thinThick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cxnSp>
        <p:nvCxnSpPr>
          <p:cNvPr id="190496" name="AutoShape 32"/>
          <p:cNvCxnSpPr>
            <a:cxnSpLocks noChangeShapeType="1"/>
            <a:stCxn id="190467" idx="0"/>
            <a:endCxn id="190478" idx="1"/>
          </p:cNvCxnSpPr>
          <p:nvPr/>
        </p:nvCxnSpPr>
        <p:spPr bwMode="auto">
          <a:xfrm rot="-5400000">
            <a:off x="1983581" y="2424907"/>
            <a:ext cx="657225" cy="500062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0497" name="Line 33"/>
          <p:cNvSpPr>
            <a:spLocks noChangeShapeType="1"/>
          </p:cNvSpPr>
          <p:nvPr/>
        </p:nvSpPr>
        <p:spPr bwMode="auto">
          <a:xfrm flipV="1">
            <a:off x="2057400" y="3505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cxnSp>
        <p:nvCxnSpPr>
          <p:cNvPr id="190498" name="AutoShape 34"/>
          <p:cNvCxnSpPr>
            <a:cxnSpLocks noChangeShapeType="1"/>
            <a:stCxn id="190484" idx="0"/>
            <a:endCxn id="190499" idx="0"/>
          </p:cNvCxnSpPr>
          <p:nvPr/>
        </p:nvCxnSpPr>
        <p:spPr bwMode="auto">
          <a:xfrm rot="5400000" flipH="1">
            <a:off x="2470944" y="1739106"/>
            <a:ext cx="857250" cy="1608138"/>
          </a:xfrm>
          <a:prstGeom prst="bentConnector3">
            <a:avLst>
              <a:gd name="adj1" fmla="val 147218"/>
            </a:avLst>
          </a:prstGeom>
          <a:noFill/>
          <a:ln w="57150">
            <a:solidFill>
              <a:srgbClr val="5F5F5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0499" name="Rectangle 35"/>
          <p:cNvSpPr>
            <a:spLocks noChangeArrowheads="1"/>
          </p:cNvSpPr>
          <p:nvPr/>
        </p:nvSpPr>
        <p:spPr bwMode="auto">
          <a:xfrm>
            <a:off x="1905000" y="2133600"/>
            <a:ext cx="381000" cy="38100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190500" name="Line 36"/>
          <p:cNvSpPr>
            <a:spLocks noChangeShapeType="1"/>
          </p:cNvSpPr>
          <p:nvPr/>
        </p:nvSpPr>
        <p:spPr bwMode="auto">
          <a:xfrm flipV="1">
            <a:off x="1905000" y="2133600"/>
            <a:ext cx="3810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90501" name="Line 37"/>
          <p:cNvSpPr>
            <a:spLocks noChangeShapeType="1"/>
          </p:cNvSpPr>
          <p:nvPr/>
        </p:nvSpPr>
        <p:spPr bwMode="auto">
          <a:xfrm flipH="1">
            <a:off x="1371600" y="2324100"/>
            <a:ext cx="533400" cy="0"/>
          </a:xfrm>
          <a:prstGeom prst="line">
            <a:avLst/>
          </a:prstGeom>
          <a:noFill/>
          <a:ln w="57150">
            <a:solidFill>
              <a:srgbClr val="5F5F5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90502" name="Text Box 38"/>
          <p:cNvSpPr txBox="1">
            <a:spLocks noChangeArrowheads="1"/>
          </p:cNvSpPr>
          <p:nvPr/>
        </p:nvSpPr>
        <p:spPr bwMode="auto">
          <a:xfrm>
            <a:off x="152400" y="4527550"/>
            <a:ext cx="88392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>
                <a:latin typeface="Tahoma" pitchFamily="34" charset="0"/>
              </a:rPr>
              <a:t>Single-shaft turbine with exhaust heat regeneration suitable for single- or two-stage with low pressure ratio and constant speed loads.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9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9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9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9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9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9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9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9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9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9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9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9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9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9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3" dur="500"/>
                                        <p:tgtEl>
                                          <p:spTgt spid="19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7" grpId="0" animBg="1"/>
      <p:bldP spid="190468" grpId="0" animBg="1"/>
      <p:bldP spid="190469" grpId="0" animBg="1"/>
      <p:bldP spid="190470" grpId="0" animBg="1"/>
      <p:bldP spid="190471" grpId="0" animBg="1"/>
      <p:bldP spid="190472" grpId="0" animBg="1"/>
      <p:bldP spid="190473" grpId="0" animBg="1"/>
      <p:bldP spid="190474" grpId="0" animBg="1"/>
      <p:bldP spid="190475" grpId="0" animBg="1"/>
      <p:bldP spid="190476" grpId="0" animBg="1"/>
      <p:bldP spid="190477" grpId="0" animBg="1"/>
      <p:bldP spid="190478" grpId="0" animBg="1"/>
      <p:bldP spid="190479" grpId="0" animBg="1"/>
      <p:bldP spid="190480" grpId="0" animBg="1" autoUpdateAnimBg="0"/>
      <p:bldP spid="190481" grpId="0" animBg="1"/>
      <p:bldP spid="190482" grpId="0" animBg="1"/>
      <p:bldP spid="190483" grpId="0" animBg="1"/>
      <p:bldP spid="190484" grpId="0" animBg="1"/>
      <p:bldP spid="190485" grpId="0" animBg="1"/>
      <p:bldP spid="190486" grpId="0" animBg="1"/>
      <p:bldP spid="190487" grpId="0" animBg="1" autoUpdateAnimBg="0"/>
      <p:bldP spid="190488" grpId="0" animBg="1"/>
      <p:bldP spid="190489" grpId="0" animBg="1"/>
      <p:bldP spid="190490" grpId="0" animBg="1"/>
      <p:bldP spid="190491" grpId="0" animBg="1"/>
      <p:bldP spid="190492" grpId="0" animBg="1"/>
      <p:bldP spid="190493" grpId="0" animBg="1"/>
      <p:bldP spid="190494" grpId="0" animBg="1"/>
      <p:bldP spid="190497" grpId="0" animBg="1"/>
      <p:bldP spid="190499" grpId="0" animBg="1"/>
      <p:bldP spid="190500" grpId="0" animBg="1"/>
      <p:bldP spid="190501" grpId="0" animBg="1"/>
      <p:bldP spid="19050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7E7112D-70BE-4276-8D74-A3EDE0A89D2E}" type="datetime1">
              <a:rPr lang="cs-CZ" altLang="cs-CZ" sz="1400" smtClean="0"/>
              <a:pPr eaLnBrk="1" hangingPunct="1"/>
              <a:t>6.3.2015</a:t>
            </a:fld>
            <a:endParaRPr lang="cs-CZ" altLang="cs-CZ" sz="1400" smtClean="0"/>
          </a:p>
        </p:txBody>
      </p:sp>
      <p:sp>
        <p:nvSpPr>
          <p:cNvPr id="1536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400" dirty="0" smtClean="0"/>
              <a:t>© Jan Macek 2013</a:t>
            </a:r>
          </a:p>
        </p:txBody>
      </p:sp>
      <p:sp>
        <p:nvSpPr>
          <p:cNvPr id="1536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B978CBD-78DB-4701-AEA2-1AB729401A6A}" type="slidenum">
              <a:rPr lang="cs-CZ" altLang="cs-CZ" sz="1400" smtClean="0"/>
              <a:pPr eaLnBrk="1" hangingPunct="1"/>
              <a:t>4</a:t>
            </a:fld>
            <a:endParaRPr lang="cs-CZ" altLang="cs-CZ" sz="1400" smtClean="0"/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cs-CZ" sz="2400" smtClean="0">
                <a:latin typeface="Tahoma" pitchFamily="34" charset="0"/>
              </a:rPr>
              <a:t>T-s diagrams of an ideal gas turbine with different pressure ratio and w/o or w/t heat regeneration from exhaust to compressed air</a:t>
            </a:r>
          </a:p>
        </p:txBody>
      </p:sp>
      <p:pic>
        <p:nvPicPr>
          <p:cNvPr id="16282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1916113"/>
            <a:ext cx="3810000" cy="4003675"/>
          </a:xfrm>
          <a:noFill/>
        </p:spPr>
      </p:pic>
      <p:pic>
        <p:nvPicPr>
          <p:cNvPr id="162822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916113"/>
            <a:ext cx="3810000" cy="4003675"/>
          </a:xfrm>
          <a:solidFill>
            <a:srgbClr val="808080"/>
          </a:solidFill>
        </p:spPr>
      </p:pic>
      <p:sp>
        <p:nvSpPr>
          <p:cNvPr id="162824" name="Line 8"/>
          <p:cNvSpPr>
            <a:spLocks noChangeShapeType="1"/>
          </p:cNvSpPr>
          <p:nvPr/>
        </p:nvSpPr>
        <p:spPr bwMode="auto">
          <a:xfrm>
            <a:off x="3036888" y="3306763"/>
            <a:ext cx="86518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2825" name="Line 9"/>
          <p:cNvSpPr>
            <a:spLocks noChangeShapeType="1"/>
          </p:cNvSpPr>
          <p:nvPr/>
        </p:nvSpPr>
        <p:spPr bwMode="auto">
          <a:xfrm>
            <a:off x="3059113" y="4292600"/>
            <a:ext cx="86518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2826" name="Line 10"/>
          <p:cNvSpPr>
            <a:spLocks noChangeShapeType="1"/>
          </p:cNvSpPr>
          <p:nvPr/>
        </p:nvSpPr>
        <p:spPr bwMode="auto">
          <a:xfrm>
            <a:off x="3779838" y="32845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2827" name="Text Box 11"/>
          <p:cNvSpPr txBox="1">
            <a:spLocks noChangeArrowheads="1"/>
          </p:cNvSpPr>
          <p:nvPr/>
        </p:nvSpPr>
        <p:spPr bwMode="auto">
          <a:xfrm>
            <a:off x="3995738" y="3644900"/>
            <a:ext cx="5762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cs-CZ" sz="1800">
                <a:latin typeface="Tahoma" pitchFamily="34" charset="0"/>
                <a:sym typeface="Symbol" pitchFamily="18" charset="2"/>
              </a:rPr>
              <a:t></a:t>
            </a:r>
            <a:r>
              <a:rPr lang="en-US" altLang="cs-CZ" sz="1800">
                <a:latin typeface="Tahoma" pitchFamily="34" charset="0"/>
              </a:rPr>
              <a:t>h</a:t>
            </a:r>
            <a:r>
              <a:rPr lang="en-US" altLang="cs-CZ" sz="1800" baseline="-25000">
                <a:latin typeface="Tahoma" pitchFamily="34" charset="0"/>
              </a:rPr>
              <a:t>T</a:t>
            </a:r>
            <a:endParaRPr lang="en-US" altLang="cs-CZ" sz="1800">
              <a:latin typeface="Tahoma" pitchFamily="34" charset="0"/>
            </a:endParaRPr>
          </a:p>
        </p:txBody>
      </p:sp>
      <p:sp>
        <p:nvSpPr>
          <p:cNvPr id="162828" name="Line 12"/>
          <p:cNvSpPr>
            <a:spLocks noChangeShapeType="1"/>
          </p:cNvSpPr>
          <p:nvPr/>
        </p:nvSpPr>
        <p:spPr bwMode="auto">
          <a:xfrm>
            <a:off x="395288" y="4868863"/>
            <a:ext cx="86518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2829" name="Line 13"/>
          <p:cNvSpPr>
            <a:spLocks noChangeShapeType="1"/>
          </p:cNvSpPr>
          <p:nvPr/>
        </p:nvSpPr>
        <p:spPr bwMode="auto">
          <a:xfrm>
            <a:off x="250825" y="4437063"/>
            <a:ext cx="865188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2830" name="Line 14"/>
          <p:cNvSpPr>
            <a:spLocks noChangeShapeType="1"/>
          </p:cNvSpPr>
          <p:nvPr/>
        </p:nvSpPr>
        <p:spPr bwMode="auto">
          <a:xfrm>
            <a:off x="539750" y="443706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2831" name="Text Box 15"/>
          <p:cNvSpPr txBox="1">
            <a:spLocks noChangeArrowheads="1"/>
          </p:cNvSpPr>
          <p:nvPr/>
        </p:nvSpPr>
        <p:spPr bwMode="auto">
          <a:xfrm>
            <a:off x="0" y="4652963"/>
            <a:ext cx="5762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cs-CZ" sz="1800">
                <a:latin typeface="Tahoma" pitchFamily="34" charset="0"/>
                <a:sym typeface="Symbol" pitchFamily="18" charset="2"/>
              </a:rPr>
              <a:t></a:t>
            </a:r>
            <a:r>
              <a:rPr lang="en-US" altLang="cs-CZ" sz="1800">
                <a:latin typeface="Tahoma" pitchFamily="34" charset="0"/>
              </a:rPr>
              <a:t>h</a:t>
            </a:r>
            <a:r>
              <a:rPr lang="en-US" altLang="cs-CZ" sz="1800" baseline="-25000">
                <a:latin typeface="Tahoma" pitchFamily="34" charset="0"/>
              </a:rPr>
              <a:t>K</a:t>
            </a:r>
            <a:endParaRPr lang="en-US" altLang="cs-CZ" sz="1800">
              <a:latin typeface="Tahoma" pitchFamily="34" charset="0"/>
            </a:endParaRPr>
          </a:p>
        </p:txBody>
      </p:sp>
      <p:sp>
        <p:nvSpPr>
          <p:cNvPr id="162832" name="Line 16"/>
          <p:cNvSpPr>
            <a:spLocks noChangeShapeType="1"/>
          </p:cNvSpPr>
          <p:nvPr/>
        </p:nvSpPr>
        <p:spPr bwMode="auto">
          <a:xfrm flipV="1">
            <a:off x="5646738" y="4581525"/>
            <a:ext cx="1517650" cy="222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2833" name="Line 17"/>
          <p:cNvSpPr>
            <a:spLocks noChangeShapeType="1"/>
          </p:cNvSpPr>
          <p:nvPr/>
        </p:nvSpPr>
        <p:spPr bwMode="auto">
          <a:xfrm>
            <a:off x="6300788" y="4076700"/>
            <a:ext cx="13684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2835" name="Line 19"/>
          <p:cNvSpPr>
            <a:spLocks noChangeShapeType="1"/>
          </p:cNvSpPr>
          <p:nvPr/>
        </p:nvSpPr>
        <p:spPr bwMode="auto">
          <a:xfrm>
            <a:off x="6732588" y="4076700"/>
            <a:ext cx="0" cy="13684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2836" name="Line 20"/>
          <p:cNvSpPr>
            <a:spLocks noChangeShapeType="1"/>
          </p:cNvSpPr>
          <p:nvPr/>
        </p:nvSpPr>
        <p:spPr bwMode="auto">
          <a:xfrm>
            <a:off x="6588125" y="4581525"/>
            <a:ext cx="0" cy="935038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2837" name="Line 21"/>
          <p:cNvSpPr>
            <a:spLocks noChangeShapeType="1"/>
          </p:cNvSpPr>
          <p:nvPr/>
        </p:nvSpPr>
        <p:spPr bwMode="auto">
          <a:xfrm>
            <a:off x="7667625" y="4005263"/>
            <a:ext cx="0" cy="1582737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2838" name="Line 22"/>
          <p:cNvSpPr>
            <a:spLocks noChangeShapeType="1"/>
          </p:cNvSpPr>
          <p:nvPr/>
        </p:nvSpPr>
        <p:spPr bwMode="auto">
          <a:xfrm>
            <a:off x="5651500" y="4581525"/>
            <a:ext cx="0" cy="86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5382" name="Text Box 23"/>
          <p:cNvSpPr txBox="1">
            <a:spLocks noChangeArrowheads="1"/>
          </p:cNvSpPr>
          <p:nvPr/>
        </p:nvSpPr>
        <p:spPr bwMode="auto">
          <a:xfrm>
            <a:off x="107950" y="1652588"/>
            <a:ext cx="4535488" cy="1271587"/>
          </a:xfrm>
          <a:prstGeom prst="rect">
            <a:avLst/>
          </a:prstGeom>
          <a:solidFill>
            <a:srgbClr val="000099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T-s Diagram of Ideal Gas Turbine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pressure ratio 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=10; T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T1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=1 200 K; 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C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 =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=1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Brake efficiency 46.2% ... b.s.f.c. 182 g/kW/h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air excess 4.3; total pressure loss HP 0 kPa, LP 0 kPa</a:t>
            </a:r>
          </a:p>
        </p:txBody>
      </p:sp>
      <p:sp>
        <p:nvSpPr>
          <p:cNvPr id="15383" name="Text Box 24"/>
          <p:cNvSpPr txBox="1">
            <a:spLocks noChangeArrowheads="1"/>
          </p:cNvSpPr>
          <p:nvPr/>
        </p:nvSpPr>
        <p:spPr bwMode="auto">
          <a:xfrm>
            <a:off x="4645025" y="1557338"/>
            <a:ext cx="4535488" cy="1590675"/>
          </a:xfrm>
          <a:prstGeom prst="rect">
            <a:avLst/>
          </a:prstGeom>
          <a:solidFill>
            <a:srgbClr val="000099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T-s Diagram of Ideal Gas Turbine with Regeneration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pressure ratio 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=5; T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T1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=1 200 K; 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C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 =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=100%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Brake efficiency 60.1% ... b.s.f.c. 140 g/kW/h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air excess 6.5; total pressure loss HP 0 kPa, LP 0 kPa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regenerator efficiency 100% (see the next slide)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6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62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62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6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62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2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62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6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6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62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162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4" grpId="0" animBg="1"/>
      <p:bldP spid="162825" grpId="0" animBg="1"/>
      <p:bldP spid="162826" grpId="0" animBg="1"/>
      <p:bldP spid="162827" grpId="0"/>
      <p:bldP spid="162828" grpId="0" animBg="1"/>
      <p:bldP spid="162829" grpId="0" animBg="1"/>
      <p:bldP spid="162830" grpId="0" animBg="1"/>
      <p:bldP spid="162831" grpId="0"/>
      <p:bldP spid="162832" grpId="0" animBg="1"/>
      <p:bldP spid="162833" grpId="0" animBg="1"/>
      <p:bldP spid="162835" grpId="0" animBg="1"/>
      <p:bldP spid="162836" grpId="0" animBg="1"/>
      <p:bldP spid="162837" grpId="0" animBg="1"/>
      <p:bldP spid="1628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37611B2-746C-488A-83B9-B32FDB37E76F}" type="datetime1">
              <a:rPr lang="cs-CZ" altLang="cs-CZ" sz="1400" smtClean="0"/>
              <a:pPr eaLnBrk="1" hangingPunct="1"/>
              <a:t>6.3.2015</a:t>
            </a:fld>
            <a:endParaRPr lang="cs-CZ" altLang="cs-CZ" sz="1400" smtClean="0"/>
          </a:p>
        </p:txBody>
      </p:sp>
      <p:sp>
        <p:nvSpPr>
          <p:cNvPr id="1741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400" smtClean="0"/>
              <a:t>© Jan Macek 2004</a:t>
            </a:r>
          </a:p>
        </p:txBody>
      </p:sp>
      <p:sp>
        <p:nvSpPr>
          <p:cNvPr id="1741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273E6DE-ED2E-44A8-833D-B8653A0F01ED}" type="slidenum">
              <a:rPr lang="cs-CZ" altLang="cs-CZ" sz="1400" smtClean="0"/>
              <a:pPr eaLnBrk="1" hangingPunct="1"/>
              <a:t>5</a:t>
            </a:fld>
            <a:endParaRPr lang="cs-CZ" altLang="cs-CZ" sz="1400" smtClean="0"/>
          </a:p>
        </p:txBody>
      </p:sp>
      <p:sp>
        <p:nvSpPr>
          <p:cNvPr id="17413" name="Rectangle 8"/>
          <p:cNvSpPr>
            <a:spLocks noGrp="1" noChangeArrowheads="1"/>
          </p:cNvSpPr>
          <p:nvPr>
            <p:ph type="title"/>
          </p:nvPr>
        </p:nvSpPr>
        <p:spPr>
          <a:xfrm>
            <a:off x="304800" y="-152400"/>
            <a:ext cx="8382000" cy="1143000"/>
          </a:xfrm>
        </p:spPr>
        <p:txBody>
          <a:bodyPr/>
          <a:lstStyle/>
          <a:p>
            <a:pPr eaLnBrk="1" hangingPunct="1"/>
            <a:r>
              <a:rPr lang="en-US" altLang="cs-CZ" sz="2800" smtClean="0">
                <a:latin typeface="Tahoma" pitchFamily="34" charset="0"/>
              </a:rPr>
              <a:t>I</a:t>
            </a:r>
            <a:r>
              <a:rPr lang="cs-CZ" altLang="cs-CZ" sz="2800" smtClean="0">
                <a:latin typeface="Tahoma" pitchFamily="34" charset="0"/>
              </a:rPr>
              <a:t>sentropic efficiencies</a:t>
            </a:r>
            <a:r>
              <a:rPr lang="en-US" altLang="cs-CZ" sz="2800" smtClean="0">
                <a:latin typeface="Tahoma" pitchFamily="34" charset="0"/>
              </a:rPr>
              <a:t> – definition and T-s.</a:t>
            </a:r>
            <a:br>
              <a:rPr lang="en-US" altLang="cs-CZ" sz="2800" smtClean="0">
                <a:latin typeface="Tahoma" pitchFamily="34" charset="0"/>
              </a:rPr>
            </a:br>
            <a:r>
              <a:rPr lang="en-US" altLang="cs-CZ" sz="2800" smtClean="0">
                <a:latin typeface="Tahoma" pitchFamily="34" charset="0"/>
              </a:rPr>
              <a:t>Examples of</a:t>
            </a:r>
            <a:r>
              <a:rPr lang="cs-CZ" altLang="cs-CZ" sz="2800" smtClean="0">
                <a:latin typeface="Tahoma" pitchFamily="34" charset="0"/>
              </a:rPr>
              <a:t> </a:t>
            </a:r>
            <a:r>
              <a:rPr lang="cs-CZ" altLang="cs-CZ" sz="2800" b="1" smtClean="0">
                <a:latin typeface="Tahoma" pitchFamily="34" charset="0"/>
              </a:rPr>
              <a:t>real cycles</a:t>
            </a:r>
            <a:r>
              <a:rPr lang="cs-CZ" altLang="cs-CZ" sz="2800" smtClean="0">
                <a:latin typeface="Tahoma" pitchFamily="34" charset="0"/>
              </a:rPr>
              <a:t> with regeneration</a:t>
            </a:r>
          </a:p>
        </p:txBody>
      </p:sp>
      <p:pic>
        <p:nvPicPr>
          <p:cNvPr id="1741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2832100"/>
            <a:ext cx="3810000" cy="4052888"/>
          </a:xfrm>
          <a:noFill/>
        </p:spPr>
      </p:pic>
      <p:pic>
        <p:nvPicPr>
          <p:cNvPr id="1741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825" y="2770188"/>
            <a:ext cx="3727450" cy="4114800"/>
          </a:xfrm>
          <a:noFill/>
        </p:spPr>
      </p:pic>
      <p:graphicFrame>
        <p:nvGraphicFramePr>
          <p:cNvPr id="17416" name="Object 10"/>
          <p:cNvGraphicFramePr>
            <a:graphicFrameLocks noChangeAspect="1"/>
          </p:cNvGraphicFramePr>
          <p:nvPr/>
        </p:nvGraphicFramePr>
        <p:xfrm>
          <a:off x="250825" y="855663"/>
          <a:ext cx="4244975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Rovnice" r:id="rId6" imgW="2997200" imgH="1117600" progId="Equation.3">
                  <p:embed/>
                </p:oleObj>
              </mc:Choice>
              <mc:Fallback>
                <p:oleObj name="Rovnice" r:id="rId6" imgW="2997200" imgH="1117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855663"/>
                        <a:ext cx="4244975" cy="1582737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Object 11"/>
          <p:cNvGraphicFramePr>
            <a:graphicFrameLocks noChangeAspect="1"/>
          </p:cNvGraphicFramePr>
          <p:nvPr/>
        </p:nvGraphicFramePr>
        <p:xfrm>
          <a:off x="4878388" y="828675"/>
          <a:ext cx="4189412" cy="145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8" name="Equation" r:id="rId8" imgW="2819400" imgH="977900" progId="Equation.3">
                  <p:embed/>
                </p:oleObj>
              </mc:Choice>
              <mc:Fallback>
                <p:oleObj name="Equation" r:id="rId8" imgW="2819400" imgH="9779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8388" y="828675"/>
                        <a:ext cx="4189412" cy="1452563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Text Box 12"/>
          <p:cNvSpPr txBox="1">
            <a:spLocks noChangeArrowheads="1"/>
          </p:cNvSpPr>
          <p:nvPr/>
        </p:nvSpPr>
        <p:spPr bwMode="auto">
          <a:xfrm>
            <a:off x="-36513" y="2492375"/>
            <a:ext cx="4608513" cy="1590675"/>
          </a:xfrm>
          <a:prstGeom prst="rect">
            <a:avLst/>
          </a:prstGeom>
          <a:solidFill>
            <a:srgbClr val="000099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T-s Diagram of Real Gas Turbine with Regeneration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pressure ratio 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=5; T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T1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=1 200 K; 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C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 =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=85%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Brake efficiency 18.7% ... b.s.f.c. 453 g/kW/h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air excess 7.9; total pressure loss HP 35 kPa, LP 42 kPa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regenerator efficiency 80%</a:t>
            </a:r>
          </a:p>
        </p:txBody>
      </p:sp>
      <p:sp>
        <p:nvSpPr>
          <p:cNvPr id="17419" name="Text Box 13"/>
          <p:cNvSpPr txBox="1">
            <a:spLocks noChangeArrowheads="1"/>
          </p:cNvSpPr>
          <p:nvPr/>
        </p:nvSpPr>
        <p:spPr bwMode="auto">
          <a:xfrm>
            <a:off x="4608513" y="2486025"/>
            <a:ext cx="4535487" cy="1590675"/>
          </a:xfrm>
          <a:prstGeom prst="rect">
            <a:avLst/>
          </a:prstGeom>
          <a:solidFill>
            <a:srgbClr val="000099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T-s Diagram of Real Gas Turbine with Regeneration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pressure ratio 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=7; T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T1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=1 200 K; 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C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 =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=85%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Brake efficiency 30.9% ... b.s.f.c. 273 g/kW/h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air excess 6.3; total pressure loss HP 4 kPa, LP 19 kPa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regenerator efficiency 80%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EF57361-DA81-463B-9EE4-0E4A867EAF12}" type="datetime1">
              <a:rPr lang="cs-CZ" altLang="cs-CZ" sz="1400" smtClean="0"/>
              <a:pPr eaLnBrk="1" hangingPunct="1"/>
              <a:t>6.3.2015</a:t>
            </a:fld>
            <a:endParaRPr lang="cs-CZ" altLang="cs-CZ" sz="1400" smtClean="0"/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400" dirty="0" smtClean="0"/>
              <a:t>© Jan Macek 2013</a:t>
            </a:r>
          </a:p>
        </p:txBody>
      </p:sp>
      <p:sp>
        <p:nvSpPr>
          <p:cNvPr id="1843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ACFE58A-E5E0-4C39-8D89-6B2E7DB471A1}" type="slidenum">
              <a:rPr lang="cs-CZ" altLang="cs-CZ" sz="1400" smtClean="0"/>
              <a:pPr eaLnBrk="1" hangingPunct="1"/>
              <a:t>6</a:t>
            </a:fld>
            <a:endParaRPr lang="cs-CZ" altLang="cs-CZ" sz="1400" smtClean="0"/>
          </a:p>
        </p:txBody>
      </p:sp>
      <p:pic>
        <p:nvPicPr>
          <p:cNvPr id="18437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036763"/>
            <a:ext cx="3810000" cy="4003675"/>
          </a:xfrm>
          <a:noFill/>
        </p:spPr>
      </p:pic>
      <p:pic>
        <p:nvPicPr>
          <p:cNvPr id="18438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36763"/>
            <a:ext cx="3810000" cy="4003675"/>
          </a:xfrm>
          <a:noFill/>
        </p:spPr>
      </p:pic>
      <p:sp>
        <p:nvSpPr>
          <p:cNvPr id="18439" name="Rectangle 11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382000" cy="1143000"/>
          </a:xfrm>
          <a:noFill/>
        </p:spPr>
        <p:txBody>
          <a:bodyPr/>
          <a:lstStyle/>
          <a:p>
            <a:pPr eaLnBrk="1" hangingPunct="1"/>
            <a:r>
              <a:rPr lang="cs-CZ" altLang="cs-CZ" sz="2800" smtClean="0">
                <a:latin typeface="Tahoma" pitchFamily="34" charset="0"/>
              </a:rPr>
              <a:t>Gas turbine – real cycles, influence of heat regeneration; pi K = 10</a:t>
            </a:r>
            <a:endParaRPr lang="cs-CZ" altLang="cs-CZ" smtClean="0">
              <a:latin typeface="Tahoma" pitchFamily="34" charset="0"/>
            </a:endParaRPr>
          </a:p>
        </p:txBody>
      </p:sp>
      <p:sp>
        <p:nvSpPr>
          <p:cNvPr id="18440" name="Text Box 12"/>
          <p:cNvSpPr txBox="1">
            <a:spLocks noChangeArrowheads="1"/>
          </p:cNvSpPr>
          <p:nvPr/>
        </p:nvSpPr>
        <p:spPr bwMode="auto">
          <a:xfrm>
            <a:off x="-36513" y="1700213"/>
            <a:ext cx="4752976" cy="1271587"/>
          </a:xfrm>
          <a:prstGeom prst="rect">
            <a:avLst/>
          </a:prstGeom>
          <a:solidFill>
            <a:srgbClr val="000099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T-s Diagram of Real Gas Turbine without Regeneration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pressure ratio 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=10; T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T1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=1 200 K; 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K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 =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=85%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Brake efficiency 24.1% ... b.s.f.c. 350 g/kW/h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air excess 4.7; total pressure loss HP 1.5 kPa, LP 14 kPa</a:t>
            </a:r>
          </a:p>
        </p:txBody>
      </p:sp>
      <p:sp>
        <p:nvSpPr>
          <p:cNvPr id="18441" name="Text Box 13"/>
          <p:cNvSpPr txBox="1">
            <a:spLocks noChangeArrowheads="1"/>
          </p:cNvSpPr>
          <p:nvPr/>
        </p:nvSpPr>
        <p:spPr bwMode="auto">
          <a:xfrm>
            <a:off x="4608513" y="1693863"/>
            <a:ext cx="4535487" cy="1590675"/>
          </a:xfrm>
          <a:prstGeom prst="rect">
            <a:avLst/>
          </a:prstGeom>
          <a:solidFill>
            <a:srgbClr val="000099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T-s Diagram of Real Gas Turbine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</a:rPr>
              <a:t>pressure ratio 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=10; T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T1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=1 200 K; 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K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 =</a:t>
            </a:r>
            <a:r>
              <a:rPr lang="en-US" altLang="cs-CZ" sz="1400" baseline="-25000">
                <a:latin typeface="Tahoma" pitchFamily="34" charset="0"/>
                <a:sym typeface="Symbol" pitchFamily="18" charset="2"/>
              </a:rPr>
              <a:t>T</a:t>
            </a:r>
            <a:r>
              <a:rPr lang="en-US" altLang="cs-CZ" sz="1400">
                <a:latin typeface="Tahoma" pitchFamily="34" charset="0"/>
                <a:sym typeface="Symbol" pitchFamily="18" charset="2"/>
              </a:rPr>
              <a:t>=85%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Brake efficiency 28.2% ... b.s.f.c. 299 g/kW/h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air excess 5.8; total pressure loss HP 2 kPa, LP 19 kPa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cs-CZ" sz="1400">
                <a:latin typeface="Tahoma" pitchFamily="34" charset="0"/>
                <a:sym typeface="Symbol" pitchFamily="18" charset="2"/>
              </a:rPr>
              <a:t>regenerator efficiency 80%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CDB198C-6114-4024-B300-B9571088F229}" type="datetime1">
              <a:rPr lang="cs-CZ" altLang="cs-CZ" sz="1400" smtClean="0"/>
              <a:pPr eaLnBrk="1" hangingPunct="1"/>
              <a:t>6.3.2015</a:t>
            </a:fld>
            <a:endParaRPr lang="cs-CZ" altLang="cs-CZ" sz="1400" smtClean="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400" dirty="0" smtClean="0"/>
              <a:t>© Jan Macek 2013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A26845F-A916-4F0B-9225-FDFB0CAEA3D6}" type="slidenum">
              <a:rPr lang="cs-CZ" altLang="cs-CZ" sz="1400" smtClean="0"/>
              <a:pPr eaLnBrk="1" hangingPunct="1"/>
              <a:t>7</a:t>
            </a:fld>
            <a:endParaRPr lang="cs-CZ" altLang="cs-CZ" sz="1400" smtClean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914400"/>
          </a:xfrm>
        </p:spPr>
        <p:txBody>
          <a:bodyPr/>
          <a:lstStyle/>
          <a:p>
            <a:pPr eaLnBrk="1" hangingPunct="1"/>
            <a:r>
              <a:rPr lang="cs-CZ" altLang="cs-CZ" sz="3200" smtClean="0">
                <a:latin typeface="Tahoma" pitchFamily="34" charset="0"/>
              </a:rPr>
              <a:t>Gas turbine efficiency for different lay-outs</a:t>
            </a:r>
            <a:endParaRPr lang="en-US" altLang="cs-CZ" sz="3200" smtClean="0">
              <a:latin typeface="Tahoma" pitchFamily="34" charset="0"/>
            </a:endParaRPr>
          </a:p>
        </p:txBody>
      </p:sp>
      <p:pic>
        <p:nvPicPr>
          <p:cNvPr id="2897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90600"/>
            <a:ext cx="7696200" cy="530383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9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2438400" cy="6172200"/>
          </a:xfrm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en-US" altLang="cs-CZ" sz="1800" smtClean="0">
                <a:latin typeface="Tahoma" pitchFamily="34" charset="0"/>
              </a:rPr>
              <a:t>big dependence on thermodynamic isentropic efficiencies of compression and expansion;</a:t>
            </a:r>
          </a:p>
          <a:p>
            <a:pPr eaLnBrk="1" hangingPunct="1"/>
            <a:r>
              <a:rPr lang="en-US" altLang="cs-CZ" sz="1800" smtClean="0">
                <a:latin typeface="Tahoma" pitchFamily="34" charset="0"/>
              </a:rPr>
              <a:t>limited by maximum temperature, which acts continuously at turbine blades;</a:t>
            </a:r>
          </a:p>
          <a:p>
            <a:pPr eaLnBrk="1" hangingPunct="1"/>
            <a:r>
              <a:rPr lang="en-US" altLang="cs-CZ" sz="1800" smtClean="0">
                <a:latin typeface="Tahoma" pitchFamily="34" charset="0"/>
              </a:rPr>
              <a:t>regeneration of exhaust enthalpy to pre-heating of air possible at low pressure ratio; it causes pressure losses and depends on heater efficiency.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9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979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979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9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9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9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9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9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9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build="p" bldLvl="2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sp>
        <p:nvSpPr>
          <p:cNvPr id="20483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altLang="cs-CZ" smtClean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70E8BF4-5B74-4A48-9D8D-0817824FC431}" type="datetime1">
              <a:rPr lang="cs-CZ" altLang="cs-CZ" sz="1400" smtClean="0"/>
              <a:pPr eaLnBrk="1" hangingPunct="1"/>
              <a:t>6.3.2015</a:t>
            </a:fld>
            <a:endParaRPr lang="cs-CZ" altLang="cs-CZ" sz="1400" smtClean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400" smtClean="0"/>
              <a:t>© Jan Macek 2004</a:t>
            </a:r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CE3BD97-3765-4853-B246-D934C05FB9BE}" type="slidenum">
              <a:rPr lang="cs-CZ" altLang="cs-CZ" sz="1400" smtClean="0"/>
              <a:pPr eaLnBrk="1" hangingPunct="1"/>
              <a:t>8</a:t>
            </a:fld>
            <a:endParaRPr lang="cs-CZ" altLang="cs-CZ" sz="1400" smtClean="0"/>
          </a:p>
        </p:txBody>
      </p:sp>
      <p:sp>
        <p:nvSpPr>
          <p:cNvPr id="20487" name="Rectangle 2"/>
          <p:cNvSpPr>
            <a:spLocks noGrp="1" noChangeArrowheads="1"/>
          </p:cNvSpPr>
          <p:nvPr>
            <p:ph type="title"/>
          </p:nvPr>
        </p:nvSpPr>
        <p:spPr>
          <a:xfrm>
            <a:off x="4716463" y="115888"/>
            <a:ext cx="3978275" cy="1584325"/>
          </a:xfrm>
        </p:spPr>
        <p:txBody>
          <a:bodyPr/>
          <a:lstStyle/>
          <a:p>
            <a:pPr eaLnBrk="1" hangingPunct="1"/>
            <a:r>
              <a:rPr lang="cs-CZ" altLang="cs-CZ" sz="3200" smtClean="0">
                <a:latin typeface="Tahoma" pitchFamily="34" charset="0"/>
              </a:rPr>
              <a:t>Gas turbine b.s.f.c. for different lay-outs and efficiencies at </a:t>
            </a:r>
            <a:br>
              <a:rPr lang="cs-CZ" altLang="cs-CZ" sz="3200" smtClean="0">
                <a:latin typeface="Tahoma" pitchFamily="34" charset="0"/>
              </a:rPr>
            </a:br>
            <a:r>
              <a:rPr lang="cs-CZ" altLang="cs-CZ" sz="3200" smtClean="0">
                <a:latin typeface="Tahoma" pitchFamily="34" charset="0"/>
              </a:rPr>
              <a:t>1 200 K</a:t>
            </a:r>
            <a:endParaRPr lang="cs-CZ" altLang="cs-CZ" sz="3200" smtClean="0"/>
          </a:p>
        </p:txBody>
      </p:sp>
      <p:pic>
        <p:nvPicPr>
          <p:cNvPr id="2048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3707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Chart 14"/>
          <p:cNvGraphicFramePr>
            <a:graphicFrameLocks noGrp="1"/>
          </p:cNvGraphicFramePr>
          <p:nvPr/>
        </p:nvGraphicFramePr>
        <p:xfrm>
          <a:off x="1403648" y="1916832"/>
          <a:ext cx="7707932" cy="4915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pull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sp>
        <p:nvSpPr>
          <p:cNvPr id="21507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altLang="cs-CZ" smtClean="0"/>
          </a:p>
        </p:txBody>
      </p:sp>
      <p:sp>
        <p:nvSpPr>
          <p:cNvPr id="2150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C6000E9-68C7-4E96-BAA2-9056C5886442}" type="datetime1">
              <a:rPr lang="cs-CZ" altLang="cs-CZ" sz="1400" smtClean="0"/>
              <a:pPr eaLnBrk="1" hangingPunct="1"/>
              <a:t>6.3.2015</a:t>
            </a:fld>
            <a:endParaRPr lang="cs-CZ" altLang="cs-CZ" sz="1400" smtClean="0"/>
          </a:p>
        </p:txBody>
      </p:sp>
      <p:sp>
        <p:nvSpPr>
          <p:cNvPr id="2150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400" smtClean="0"/>
              <a:t>© Jan Macek 2004</a:t>
            </a:r>
          </a:p>
        </p:txBody>
      </p:sp>
      <p:sp>
        <p:nvSpPr>
          <p:cNvPr id="215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C8174EA-C967-4A0C-80CC-EF1EC76547C6}" type="slidenum">
              <a:rPr lang="cs-CZ" altLang="cs-CZ" sz="1400" smtClean="0"/>
              <a:pPr eaLnBrk="1" hangingPunct="1"/>
              <a:t>9</a:t>
            </a:fld>
            <a:endParaRPr lang="cs-CZ" altLang="cs-CZ" sz="1400" smtClean="0"/>
          </a:p>
        </p:txBody>
      </p:sp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4450"/>
            <a:ext cx="4645025" cy="315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147888"/>
            <a:ext cx="6926263" cy="471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3" name="Rectangle 2"/>
          <p:cNvSpPr>
            <a:spLocks noGrp="1" noChangeArrowheads="1"/>
          </p:cNvSpPr>
          <p:nvPr>
            <p:ph type="title"/>
          </p:nvPr>
        </p:nvSpPr>
        <p:spPr>
          <a:xfrm>
            <a:off x="4649788" y="115888"/>
            <a:ext cx="4391025" cy="1944687"/>
          </a:xfrm>
        </p:spPr>
        <p:txBody>
          <a:bodyPr/>
          <a:lstStyle/>
          <a:p>
            <a:pPr eaLnBrk="1" hangingPunct="1"/>
            <a:r>
              <a:rPr lang="cs-CZ" altLang="cs-CZ" sz="3200" smtClean="0">
                <a:latin typeface="Tahoma" pitchFamily="34" charset="0"/>
              </a:rPr>
              <a:t>Gas turbine b.s.f.c. for different lay-outs and efficiencies at </a:t>
            </a:r>
            <a:br>
              <a:rPr lang="cs-CZ" altLang="cs-CZ" sz="3200" smtClean="0">
                <a:latin typeface="Tahoma" pitchFamily="34" charset="0"/>
              </a:rPr>
            </a:br>
            <a:r>
              <a:rPr lang="cs-CZ" altLang="cs-CZ" sz="3200" smtClean="0">
                <a:latin typeface="Tahoma" pitchFamily="34" charset="0"/>
              </a:rPr>
              <a:t>1 500 K</a:t>
            </a:r>
            <a:endParaRPr lang="cs-CZ" altLang="cs-CZ" sz="3200" smtClean="0"/>
          </a:p>
        </p:txBody>
      </p:sp>
    </p:spTree>
  </p:cSld>
  <p:clrMapOvr>
    <a:masterClrMapping/>
  </p:clrMapOvr>
  <p:transition>
    <p:pull dir="u"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333399"/>
      </a:dk2>
      <a:lt2>
        <a:srgbClr val="FFFFFF"/>
      </a:lt2>
      <a:accent1>
        <a:srgbClr val="00CC99"/>
      </a:accent1>
      <a:accent2>
        <a:srgbClr val="3333CC"/>
      </a:accent2>
      <a:accent3>
        <a:srgbClr val="ADADCA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808080"/>
    </a:dk1>
    <a:lt1>
      <a:srgbClr val="FFFFFF"/>
    </a:lt1>
    <a:dk2>
      <a:srgbClr val="333399"/>
    </a:dk2>
    <a:lt2>
      <a:srgbClr val="FFFFFF"/>
    </a:lt2>
    <a:accent1>
      <a:srgbClr val="00CC99"/>
    </a:accent1>
    <a:accent2>
      <a:srgbClr val="3333CC"/>
    </a:accent2>
    <a:accent3>
      <a:srgbClr val="ADADCA"/>
    </a:accent3>
    <a:accent4>
      <a:srgbClr val="DADADA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4090</TotalTime>
  <Words>794</Words>
  <Application>Microsoft Office PowerPoint</Application>
  <PresentationFormat>On-screen Show (4:3)</PresentationFormat>
  <Paragraphs>104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 CE</vt:lpstr>
      <vt:lpstr>Symbol</vt:lpstr>
      <vt:lpstr>Tahoma</vt:lpstr>
      <vt:lpstr>Times New Roman</vt:lpstr>
      <vt:lpstr>Default Design</vt:lpstr>
      <vt:lpstr>Rovnice</vt:lpstr>
      <vt:lpstr>Equation</vt:lpstr>
      <vt:lpstr>Gas Turbine Thermodynamics Features</vt:lpstr>
      <vt:lpstr>Simplest lay-out of a gas turbine</vt:lpstr>
      <vt:lpstr>Gas turbine with heat regeneration</vt:lpstr>
      <vt:lpstr>T-s diagrams of an ideal gas turbine with different pressure ratio and w/o or w/t heat regeneration from exhaust to compressed air</vt:lpstr>
      <vt:lpstr>Isentropic efficiencies – definition and T-s. Examples of real cycles with regeneration</vt:lpstr>
      <vt:lpstr>Gas turbine – real cycles, influence of heat regeneration; pi K = 10</vt:lpstr>
      <vt:lpstr>Gas turbine efficiency for different lay-outs</vt:lpstr>
      <vt:lpstr>Gas turbine b.s.f.c. for different lay-outs and efficiencies at  1 200 K</vt:lpstr>
      <vt:lpstr>Gas turbine b.s.f.c. for different lay-outs and efficiencies at  1 500 K</vt:lpstr>
      <vt:lpstr>Combustion turbine – proposal for constant cross-section of gas tract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EMAE 2005: ICE 6+7</dc:title>
  <dc:creator>Jan Macek</dc:creator>
  <cp:lastModifiedBy>Jan MACEK</cp:lastModifiedBy>
  <cp:revision>124</cp:revision>
  <cp:lastPrinted>2003-01-21T07:33:44Z</cp:lastPrinted>
  <dcterms:created xsi:type="dcterms:W3CDTF">2002-06-19T10:17:38Z</dcterms:created>
  <dcterms:modified xsi:type="dcterms:W3CDTF">2015-03-06T06:40:55Z</dcterms:modified>
</cp:coreProperties>
</file>