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3" r:id="rId8"/>
    <p:sldId id="264" r:id="rId9"/>
    <p:sldId id="265" r:id="rId10"/>
    <p:sldId id="274" r:id="rId11"/>
    <p:sldId id="266" r:id="rId12"/>
    <p:sldId id="267" r:id="rId13"/>
    <p:sldId id="268" r:id="rId14"/>
    <p:sldId id="269" r:id="rId15"/>
    <p:sldId id="270" r:id="rId16"/>
    <p:sldId id="271" r:id="rId17"/>
    <p:sldId id="272" r:id="rId18"/>
  </p:sldIdLst>
  <p:sldSz cx="9144000" cy="6858000" type="screen4x3"/>
  <p:notesSz cx="6802438" cy="9934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5" autoAdjust="0"/>
    <p:restoredTop sz="75935" autoAdjust="0"/>
  </p:normalViewPr>
  <p:slideViewPr>
    <p:cSldViewPr>
      <p:cViewPr varScale="1">
        <p:scale>
          <a:sx n="100" d="100"/>
          <a:sy n="100" d="100"/>
        </p:scale>
        <p:origin x="1536" y="96"/>
      </p:cViewPr>
      <p:guideLst>
        <p:guide orient="horz" pos="2160"/>
        <p:guide pos="2880"/>
      </p:guideLst>
    </p:cSldViewPr>
  </p:slideViewPr>
  <p:outlineViewPr>
    <p:cViewPr>
      <p:scale>
        <a:sx n="33" d="100"/>
        <a:sy n="33" d="100"/>
      </p:scale>
      <p:origin x="0" y="329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723" cy="4967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3141" y="0"/>
            <a:ext cx="2947723" cy="496729"/>
          </a:xfrm>
          <a:prstGeom prst="rect">
            <a:avLst/>
          </a:prstGeom>
        </p:spPr>
        <p:txBody>
          <a:bodyPr vert="horz" lIns="91440" tIns="45720" rIns="91440" bIns="45720" rtlCol="0"/>
          <a:lstStyle>
            <a:lvl1pPr algn="r">
              <a:defRPr sz="1200"/>
            </a:lvl1pPr>
          </a:lstStyle>
          <a:p>
            <a:fld id="{D2AA82A4-372E-4670-AF08-BDE1080A4074}" type="datetimeFigureOut">
              <a:rPr lang="en-GB" smtClean="0"/>
              <a:t>15/05/2014</a:t>
            </a:fld>
            <a:endParaRPr lang="en-GB"/>
          </a:p>
        </p:txBody>
      </p:sp>
      <p:sp>
        <p:nvSpPr>
          <p:cNvPr id="4" name="Slide Image Placeholder 3"/>
          <p:cNvSpPr>
            <a:spLocks noGrp="1" noRot="1" noChangeAspect="1"/>
          </p:cNvSpPr>
          <p:nvPr>
            <p:ph type="sldImg" idx="2"/>
          </p:nvPr>
        </p:nvSpPr>
        <p:spPr>
          <a:xfrm>
            <a:off x="917575" y="744538"/>
            <a:ext cx="4967288" cy="37258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244" y="4718923"/>
            <a:ext cx="5441950" cy="447055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6122"/>
            <a:ext cx="2947723" cy="496729"/>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3141" y="9436122"/>
            <a:ext cx="2947723" cy="496729"/>
          </a:xfrm>
          <a:prstGeom prst="rect">
            <a:avLst/>
          </a:prstGeom>
        </p:spPr>
        <p:txBody>
          <a:bodyPr vert="horz" lIns="91440" tIns="45720" rIns="91440" bIns="45720" rtlCol="0" anchor="b"/>
          <a:lstStyle>
            <a:lvl1pPr algn="r">
              <a:defRPr sz="1200"/>
            </a:lvl1pPr>
          </a:lstStyle>
          <a:p>
            <a:fld id="{C062A4B5-74C4-4DB4-8EC4-85F8EF61A9E1}" type="slidenum">
              <a:rPr lang="en-GB" smtClean="0"/>
              <a:t>‹#›</a:t>
            </a:fld>
            <a:endParaRPr lang="en-GB"/>
          </a:p>
        </p:txBody>
      </p:sp>
    </p:spTree>
    <p:extLst>
      <p:ext uri="{BB962C8B-B14F-4D97-AF65-F5344CB8AC3E}">
        <p14:creationId xmlns:p14="http://schemas.microsoft.com/office/powerpoint/2010/main" val="3164344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1</a:t>
            </a:fld>
            <a:endParaRPr lang="en-GB"/>
          </a:p>
        </p:txBody>
      </p:sp>
    </p:spTree>
    <p:extLst>
      <p:ext uri="{BB962C8B-B14F-4D97-AF65-F5344CB8AC3E}">
        <p14:creationId xmlns:p14="http://schemas.microsoft.com/office/powerpoint/2010/main" val="239310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a:t>
            </a:r>
            <a:r>
              <a:rPr lang="en-GB" baseline="0" dirty="0" smtClean="0"/>
              <a:t> I would like to tell about plugins systems. In fact DASY has 2 separate plugins systems, but it is very transparent for end user. What is a plugin? Plugin is a standalone .</a:t>
            </a:r>
            <a:r>
              <a:rPr lang="en-GB" baseline="0" dirty="0" err="1" smtClean="0"/>
              <a:t>dll</a:t>
            </a:r>
            <a:r>
              <a:rPr lang="en-GB" baseline="0" dirty="0" smtClean="0"/>
              <a:t> library with some code in it. There are some interfaces that must be adopted by this library (one interface per plugin type), so DASY would know how to communicate with it. So interface is like a common language that can be used for communication. But inside plugin can have any algorithms that are needed. There are absolutely no limitations.</a:t>
            </a:r>
          </a:p>
          <a:p>
            <a:r>
              <a:rPr lang="en-GB" baseline="0" dirty="0" smtClean="0"/>
              <a:t>Let’s imagine that we have our model in DASY and it works fine. Now we want to assign several CAD models to update them with parameters from DASY. Let say, we’ve found some parameter values for an optimal shape and want to see how it will really look like. So how can we do this? 1</a:t>
            </a:r>
            <a:r>
              <a:rPr lang="en-GB" baseline="30000" dirty="0" smtClean="0"/>
              <a:t>st</a:t>
            </a:r>
            <a:r>
              <a:rPr lang="en-GB" baseline="0" dirty="0" smtClean="0"/>
              <a:t> type of plugins in DASY is CAD plugins. CAD plugins are responsible for interaction with specific CAD software providing DASY with common interface to work with them. So having plugins for corresponding CAD models types will allow us to use this models in DASY. This approach is very flexible and allows to take into account some aspects of specific CAD systems. For example, Pro/E files have double extension, like .prt.11 or asm.6. Another specific aspect of Pro/E CAD system is that sometimes to update all parameters and geometry inside model it needs to regenerate its features twice. After first regeneration the model is not fully updated. This is caused by its internal parameter update algorithms. These aspects were successfully taken into account in developed Pro/E plugin and DASY or engineer that works with it does not have to know about these specialities. More about this type of plugins later.</a:t>
            </a:r>
          </a:p>
          <a:p>
            <a:r>
              <a:rPr lang="en-GB" baseline="0" dirty="0" smtClean="0"/>
              <a:t>Now, let’s imagine that you have some knowhow. You do not want to share the algorithm, but you want your partners to use it so all can benefit. What can you do? Here the 2</a:t>
            </a:r>
            <a:r>
              <a:rPr lang="en-GB" baseline="30000" dirty="0" smtClean="0"/>
              <a:t>nd</a:t>
            </a:r>
            <a:r>
              <a:rPr lang="en-GB" baseline="0" dirty="0" smtClean="0"/>
              <a:t> type of DASY plugins comes in to play. So called external methods are plugins that adopt a common interface, but inside it’s a black box. External method is a .</a:t>
            </a:r>
            <a:r>
              <a:rPr lang="en-GB" baseline="0" dirty="0" err="1" smtClean="0"/>
              <a:t>dll</a:t>
            </a:r>
            <a:r>
              <a:rPr lang="en-GB" baseline="0" dirty="0" smtClean="0"/>
              <a:t> library, like a CAD plugin. It can have a lists of input and output parameters and your know-how buried inside. It means that someone who’ll get this plugin from you will be able to use it with DASY by providing his input and getting the output. But your know-how will not be exposed, it will still be in that black box, called external method plugin.</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That’s a very flexible system that can cover any task and DASY can automatically pick up and use any number of CAD or external method plugins without any modifications. As I’ve just said, the only demand for the plugin is to adopt a common for this plugin type interface, so DASY will know how to communicate with it. But there are no limitations for what will be coded after this. For example, external method plugin can use some external software package or even a couple of them.</a:t>
            </a:r>
          </a:p>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10</a:t>
            </a:fld>
            <a:endParaRPr lang="en-GB"/>
          </a:p>
        </p:txBody>
      </p:sp>
    </p:spTree>
    <p:extLst>
      <p:ext uri="{BB962C8B-B14F-4D97-AF65-F5344CB8AC3E}">
        <p14:creationId xmlns:p14="http://schemas.microsoft.com/office/powerpoint/2010/main" val="3151265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genetic algorithm is all about evolving through generations. Generation is a set of genomes. Each genome is</a:t>
            </a:r>
            <a:r>
              <a:rPr lang="en-GB" baseline="0" dirty="0" smtClean="0"/>
              <a:t> a set of chromosomes (parameter values in our case), or in different words each genome is a solution. The task is to find the best solution. This is done using fitness function. Fitness function should be able to evaluate a fitness of genome. The higher fitness is better. This approach allows us to compare genomes and say which one is better.</a:t>
            </a:r>
          </a:p>
          <a:p>
            <a:r>
              <a:rPr lang="en-GB" baseline="0" dirty="0" smtClean="0"/>
              <a:t>At the beginning we have a 1</a:t>
            </a:r>
            <a:r>
              <a:rPr lang="en-GB" baseline="30000" dirty="0" smtClean="0"/>
              <a:t>st</a:t>
            </a:r>
            <a:r>
              <a:rPr lang="en-GB" baseline="0" dirty="0" smtClean="0"/>
              <a:t> generation composed from randomly  generated genomes. Each genome is a solution inside our solution space. This means that all this solutions are feasible. This must be preserved to get a feasible results at the end of optimization.</a:t>
            </a:r>
          </a:p>
          <a:p>
            <a:r>
              <a:rPr lang="en-GB" dirty="0" smtClean="0"/>
              <a:t>We select two genomes</a:t>
            </a:r>
            <a:r>
              <a:rPr lang="en-GB" baseline="0" dirty="0" smtClean="0"/>
              <a:t> that will be parents. The selection procedure may be different: roulette selection, tournament selection or selection based on Pareto set for multi-objective optimization, but the idea is that the most of the selected genomes must be the fittest ones. Not all of them, because we do not want to stuck in some local minimum area.</a:t>
            </a:r>
          </a:p>
          <a:p>
            <a:r>
              <a:rPr lang="en-GB" baseline="0" dirty="0" smtClean="0"/>
              <a:t>Now we want to crossover these two parents. To do this, we randomly select a cutting point and then combine them into two new child genomes. Sometimes there is no crossover between two parents. In this case two child genomes are equal to their parents. The probability of crossover is determined by crossover rate.</a:t>
            </a:r>
          </a:p>
          <a:p>
            <a:r>
              <a:rPr lang="en-GB" baseline="0" dirty="0" smtClean="0"/>
              <a:t>Then mutation can happen. Mutation is a random modification of some chromosome in genome. The probability of mutation is determined by mutation rate.</a:t>
            </a:r>
          </a:p>
          <a:p>
            <a:r>
              <a:rPr lang="en-GB" baseline="0" dirty="0" smtClean="0"/>
              <a:t>These steps are repeated until the population of children reaches the population size. When this happens, children generation becomes a current one and this process starts from the beginning.</a:t>
            </a:r>
          </a:p>
          <a:p>
            <a:r>
              <a:rPr lang="en-GB" baseline="0" dirty="0" smtClean="0"/>
              <a:t>The idea is that each next generation is fitter than the previous, because mostly the best genomes from past generation were selected as a parents for this generation.</a:t>
            </a:r>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11</a:t>
            </a:fld>
            <a:endParaRPr lang="en-GB"/>
          </a:p>
        </p:txBody>
      </p:sp>
    </p:spTree>
    <p:extLst>
      <p:ext uri="{BB962C8B-B14F-4D97-AF65-F5344CB8AC3E}">
        <p14:creationId xmlns:p14="http://schemas.microsoft.com/office/powerpoint/2010/main" val="2248214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Optimization</a:t>
            </a:r>
            <a:r>
              <a:rPr lang="en-GB" baseline="0" dirty="0" smtClean="0"/>
              <a:t> in DASY is multi-objective. In this figure optimization start dialog window is shown. We define the optimization objectives here and specify the Genetic Algorithm parameters. This parameters are crossover and mutation rates, population size, number of generations and global Pareto set size. When we press start, the optimization process begins. In the second figure we can see an optimization process information: number of generations completed, current generation Pareto set size, global Pareto set size, average time required for one generation, time elapsed and approximated time till the end of optimization.</a:t>
            </a:r>
          </a:p>
          <a:p>
            <a:r>
              <a:rPr lang="en-GB" baseline="0" dirty="0" smtClean="0"/>
              <a:t>When optimization is complete we can review the optimization process statistics and proceed to the next window which draws Pareto sets. In this window we can graphically select an interesting solution and set all parameter values according to it.</a:t>
            </a:r>
            <a:endParaRPr lang="en-GB"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12</a:t>
            </a:fld>
            <a:endParaRPr lang="en-GB"/>
          </a:p>
        </p:txBody>
      </p:sp>
    </p:spTree>
    <p:extLst>
      <p:ext uri="{BB962C8B-B14F-4D97-AF65-F5344CB8AC3E}">
        <p14:creationId xmlns:p14="http://schemas.microsoft.com/office/powerpoint/2010/main" val="938456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order to perform optimization of crankshaft using DASY, the model of crankshaft should be connected to DASY model using Input &amp; Output Files method. This method requires:</a:t>
            </a:r>
          </a:p>
          <a:p>
            <a:pPr lvl="0"/>
            <a:r>
              <a:rPr lang="en-GB" sz="1200" kern="1200" dirty="0" smtClean="0">
                <a:solidFill>
                  <a:schemeClr val="tx1"/>
                </a:solidFill>
                <a:effectLst/>
                <a:latin typeface="+mn-lt"/>
                <a:ea typeface="+mn-ea"/>
                <a:cs typeface="+mn-cs"/>
              </a:rPr>
              <a:t>Template of input file for ABAQUS, which is a Python script in this case (Fig. 9). Text marked with green will be substituted with input parameter values automatically.</a:t>
            </a:r>
          </a:p>
          <a:p>
            <a:pPr lvl="0"/>
            <a:r>
              <a:rPr lang="en-GB" sz="1200" kern="1200" dirty="0" smtClean="0">
                <a:solidFill>
                  <a:schemeClr val="tx1"/>
                </a:solidFill>
                <a:effectLst/>
                <a:latin typeface="+mn-lt"/>
                <a:ea typeface="+mn-ea"/>
                <a:cs typeface="+mn-cs"/>
              </a:rPr>
              <a:t>Rules defining the position of output parameter values in output file (after ABAQUS computation, Fig. 10).</a:t>
            </a:r>
          </a:p>
          <a:p>
            <a:r>
              <a:rPr lang="en-GB" sz="1200" kern="1200" dirty="0" smtClean="0">
                <a:solidFill>
                  <a:schemeClr val="tx1"/>
                </a:solidFill>
                <a:effectLst/>
                <a:latin typeface="+mn-lt"/>
                <a:ea typeface="+mn-ea"/>
                <a:cs typeface="+mn-cs"/>
              </a:rPr>
              <a:t>Commands to execute in order to start computation.</a:t>
            </a:r>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13</a:t>
            </a:fld>
            <a:endParaRPr lang="en-GB"/>
          </a:p>
        </p:txBody>
      </p:sp>
    </p:spTree>
    <p:extLst>
      <p:ext uri="{BB962C8B-B14F-4D97-AF65-F5344CB8AC3E}">
        <p14:creationId xmlns:p14="http://schemas.microsoft.com/office/powerpoint/2010/main" val="28749429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Parameters used for optimization are shown in figure. Following parameters were selected as variables:</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width of cheek, LCSCHE1;</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length of main journal (constraint in a way that LCSJOL + LCSCHE1 is constant), LCSJOL;</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diameter of main journal</a:t>
            </a:r>
            <a:r>
              <a:rPr lang="en-US" sz="1200" kern="120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DCSJO;</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fillet radius, RR.</a:t>
            </a:r>
          </a:p>
          <a:p>
            <a:endParaRPr lang="en-GB" dirty="0" smtClean="0"/>
          </a:p>
          <a:p>
            <a:r>
              <a:rPr lang="en-GB" sz="1200" kern="1200" dirty="0" smtClean="0">
                <a:solidFill>
                  <a:schemeClr val="tx1"/>
                </a:solidFill>
                <a:effectLst/>
                <a:latin typeface="+mn-lt"/>
                <a:ea typeface="+mn-ea"/>
                <a:cs typeface="+mn-cs"/>
              </a:rPr>
              <a:t>The result of the optimization is a Pareto front shown in figure. Based on material strength and safety margins, only one solution from this set was selected. </a:t>
            </a:r>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14</a:t>
            </a:fld>
            <a:endParaRPr lang="en-GB"/>
          </a:p>
        </p:txBody>
      </p:sp>
    </p:spTree>
    <p:extLst>
      <p:ext uri="{BB962C8B-B14F-4D97-AF65-F5344CB8AC3E}">
        <p14:creationId xmlns:p14="http://schemas.microsoft.com/office/powerpoint/2010/main" val="730119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17</a:t>
            </a:fld>
            <a:endParaRPr lang="en-GB"/>
          </a:p>
        </p:txBody>
      </p:sp>
    </p:spTree>
    <p:extLst>
      <p:ext uri="{BB962C8B-B14F-4D97-AF65-F5344CB8AC3E}">
        <p14:creationId xmlns:p14="http://schemas.microsoft.com/office/powerpoint/2010/main" val="270114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2</a:t>
            </a:fld>
            <a:endParaRPr lang="en-GB" dirty="0"/>
          </a:p>
        </p:txBody>
      </p:sp>
    </p:spTree>
    <p:extLst>
      <p:ext uri="{BB962C8B-B14F-4D97-AF65-F5344CB8AC3E}">
        <p14:creationId xmlns:p14="http://schemas.microsoft.com/office/powerpoint/2010/main" val="1880378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3</a:t>
            </a:fld>
            <a:endParaRPr lang="en-GB"/>
          </a:p>
        </p:txBody>
      </p:sp>
    </p:spTree>
    <p:extLst>
      <p:ext uri="{BB962C8B-B14F-4D97-AF65-F5344CB8AC3E}">
        <p14:creationId xmlns:p14="http://schemas.microsoft.com/office/powerpoint/2010/main" val="3297972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 real crankshaft was measured and modelled in ABAQUS software. This model is quite detailed, has many elements and is good for one-time computations. But for optimization purposes a simplified model which can be computed reasonably fast is needed.</a:t>
            </a:r>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4</a:t>
            </a:fld>
            <a:endParaRPr lang="en-GB"/>
          </a:p>
        </p:txBody>
      </p:sp>
    </p:spTree>
    <p:extLst>
      <p:ext uri="{BB962C8B-B14F-4D97-AF65-F5344CB8AC3E}">
        <p14:creationId xmlns:p14="http://schemas.microsoft.com/office/powerpoint/2010/main" val="1485265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In order to reduce computational time the number of elements must be reduced. One approach is to increase the size of elements. This will decrease accuracy of the results, but we can always verify final design using more accurate model. Second approach is to use only part of the model with corresponding boundary conditions to define planes of symmetry. In this study, combination of both approaches was used.</a:t>
            </a:r>
          </a:p>
          <a:p>
            <a:r>
              <a:rPr lang="en-GB" sz="1200" kern="1200" dirty="0" smtClean="0">
                <a:solidFill>
                  <a:schemeClr val="tx1"/>
                </a:solidFill>
                <a:effectLst/>
                <a:latin typeface="+mn-lt"/>
                <a:ea typeface="+mn-ea"/>
                <a:cs typeface="+mn-cs"/>
              </a:rPr>
              <a:t>Model of crank has two planes of symmetry. Boundary condition to represent the plane of symmetry restricts displacement in the direction of normal to the plane of symmetry and all rotations except the rotation around the normal to the plane of symmetry.</a:t>
            </a:r>
          </a:p>
          <a:p>
            <a:r>
              <a:rPr lang="en-GB" sz="1200" i="0" kern="1200" dirty="0" smtClean="0">
                <a:solidFill>
                  <a:schemeClr val="tx1"/>
                </a:solidFill>
                <a:effectLst/>
                <a:latin typeface="+mn-lt"/>
                <a:ea typeface="+mn-ea"/>
                <a:cs typeface="+mn-cs"/>
              </a:rPr>
              <a:t>Another simplification that can be done is to use linear elements instead of quadratic ones. All listed simplifications have led to a model that can be computed in 21 seconds compared to 12 minutes for the original model on the same machine.</a:t>
            </a:r>
            <a:endParaRPr lang="en-GB" sz="120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i="0" kern="1200" dirty="0" smtClean="0">
                <a:solidFill>
                  <a:schemeClr val="tx1"/>
                </a:solidFill>
                <a:effectLst/>
                <a:latin typeface="+mn-lt"/>
                <a:ea typeface="+mn-ea"/>
                <a:cs typeface="+mn-cs"/>
              </a:rPr>
              <a:t>To automate the process of parameters updating and model computation, a script in Python programming language was written. Python is natively supported by ABAQUS, which allows direct interaction with the model.</a:t>
            </a:r>
            <a:endParaRPr lang="en-GB" sz="1200" i="1"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5</a:t>
            </a:fld>
            <a:endParaRPr lang="en-GB"/>
          </a:p>
        </p:txBody>
      </p:sp>
    </p:spTree>
    <p:extLst>
      <p:ext uri="{BB962C8B-B14F-4D97-AF65-F5344CB8AC3E}">
        <p14:creationId xmlns:p14="http://schemas.microsoft.com/office/powerpoint/2010/main" val="1883172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What is knowledge database?</a:t>
            </a:r>
            <a:r>
              <a:rPr lang="en-US" baseline="0" dirty="0" smtClean="0"/>
              <a:t> Well, it is a storage for all knowledge, innovations and progress. All designs, successful or not, are stored in one place with all support information like CAD models, drawings or specifications, results of FEM and CFD calculations, may be some mathematical or physical models. Everything that is somehow related to current design task is stored right there, right where you expect it to be. If in ten years engineer or one of his/her followers will have a similar task, he/she will not have to start from scratch, everything that has already been done in this direction is stored and ready to be used. DASY is an implementation of these concepts.</a:t>
            </a:r>
            <a:endParaRPr lang="en-GB" dirty="0" smtClean="0"/>
          </a:p>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6</a:t>
            </a:fld>
            <a:endParaRPr lang="en-GB"/>
          </a:p>
        </p:txBody>
      </p:sp>
    </p:spTree>
    <p:extLst>
      <p:ext uri="{BB962C8B-B14F-4D97-AF65-F5344CB8AC3E}">
        <p14:creationId xmlns:p14="http://schemas.microsoft.com/office/powerpoint/2010/main" val="690925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lnSpc>
                <a:spcPct val="115000"/>
              </a:lnSpc>
              <a:spcAft>
                <a:spcPts val="1000"/>
              </a:spcAft>
              <a:defRPr/>
            </a:pPr>
            <a:r>
              <a:rPr lang="en-US" dirty="0" smtClean="0">
                <a:ea typeface="Calibri"/>
                <a:cs typeface="Times New Roman"/>
              </a:rPr>
              <a:t>The key features of DASY are:</a:t>
            </a:r>
            <a:endParaRPr lang="ru-RU" sz="1100" dirty="0" smtClean="0">
              <a:ea typeface="Calibri"/>
              <a:cs typeface="Times New Roman"/>
            </a:endParaRPr>
          </a:p>
          <a:p>
            <a:pPr marL="171450" indent="-171450" algn="just">
              <a:lnSpc>
                <a:spcPct val="115000"/>
              </a:lnSpc>
              <a:spcAft>
                <a:spcPts val="1000"/>
              </a:spcAft>
              <a:buFont typeface="Arial" pitchFamily="34" charset="0"/>
              <a:buChar char="•"/>
              <a:defRPr/>
            </a:pPr>
            <a:r>
              <a:rPr lang="en-US" dirty="0" smtClean="0">
                <a:ea typeface="Calibri"/>
                <a:cs typeface="Times New Roman"/>
              </a:rPr>
              <a:t>Creating components and assemblies.</a:t>
            </a:r>
            <a:endParaRPr lang="ru-RU" sz="1100" dirty="0" smtClean="0">
              <a:ea typeface="Calibri"/>
              <a:cs typeface="Times New Roman"/>
            </a:endParaRPr>
          </a:p>
          <a:p>
            <a:pPr marL="171450" indent="-171450" algn="just">
              <a:lnSpc>
                <a:spcPct val="115000"/>
              </a:lnSpc>
              <a:spcAft>
                <a:spcPts val="1000"/>
              </a:spcAft>
              <a:buFont typeface="Arial" pitchFamily="34" charset="0"/>
              <a:buChar char="•"/>
              <a:defRPr/>
            </a:pPr>
            <a:r>
              <a:rPr lang="en-US" dirty="0" smtClean="0">
                <a:ea typeface="Calibri"/>
                <a:cs typeface="Times New Roman"/>
              </a:rPr>
              <a:t>Storing, grouping and reusing created components.</a:t>
            </a:r>
            <a:endParaRPr lang="ru-RU" sz="1100" dirty="0" smtClean="0">
              <a:ea typeface="Calibri"/>
              <a:cs typeface="Times New Roman"/>
            </a:endParaRPr>
          </a:p>
          <a:p>
            <a:pPr marL="171450" indent="-171450" algn="just">
              <a:lnSpc>
                <a:spcPct val="115000"/>
              </a:lnSpc>
              <a:spcAft>
                <a:spcPts val="1000"/>
              </a:spcAft>
              <a:buFont typeface="Arial" pitchFamily="34" charset="0"/>
              <a:buChar char="•"/>
              <a:defRPr/>
            </a:pPr>
            <a:r>
              <a:rPr lang="en-US" dirty="0" smtClean="0">
                <a:ea typeface="Calibri"/>
                <a:cs typeface="Times New Roman"/>
              </a:rPr>
              <a:t>Storing, grouping and reusing created models.</a:t>
            </a:r>
            <a:endParaRPr lang="en-US" sz="1100" dirty="0" smtClean="0">
              <a:ea typeface="Calibri"/>
              <a:cs typeface="Times New Roman"/>
            </a:endParaRPr>
          </a:p>
          <a:p>
            <a:pPr marL="171450" indent="-171450" algn="just">
              <a:lnSpc>
                <a:spcPct val="115000"/>
              </a:lnSpc>
              <a:spcAft>
                <a:spcPts val="1000"/>
              </a:spcAft>
              <a:buFont typeface="Arial" pitchFamily="34" charset="0"/>
              <a:buChar char="•"/>
              <a:defRPr/>
            </a:pPr>
            <a:r>
              <a:rPr kumimoji="1" lang="en-US" sz="1200" dirty="0" smtClean="0">
                <a:latin typeface="+mn-lt"/>
                <a:cs typeface="+mn-cs"/>
              </a:rPr>
              <a:t>Direct interaction with </a:t>
            </a:r>
            <a:r>
              <a:rPr kumimoji="1" lang="en-US" sz="1200" b="0" dirty="0" smtClean="0">
                <a:latin typeface="+mn-lt"/>
                <a:cs typeface="+mn-cs"/>
              </a:rPr>
              <a:t>CAD</a:t>
            </a:r>
            <a:r>
              <a:rPr kumimoji="1" lang="en-US" sz="1200" dirty="0" smtClean="0">
                <a:latin typeface="+mn-lt"/>
                <a:cs typeface="+mn-cs"/>
              </a:rPr>
              <a:t> systems via plugins.</a:t>
            </a:r>
          </a:p>
          <a:p>
            <a:pPr marL="171450" indent="-171450" algn="just">
              <a:lnSpc>
                <a:spcPct val="115000"/>
              </a:lnSpc>
              <a:spcAft>
                <a:spcPts val="1000"/>
              </a:spcAft>
              <a:buFont typeface="Arial" pitchFamily="34" charset="0"/>
              <a:buChar char="•"/>
              <a:defRPr/>
            </a:pPr>
            <a:r>
              <a:rPr kumimoji="1" lang="en-US" sz="1200" dirty="0" smtClean="0">
                <a:latin typeface="+mn-lt"/>
                <a:cs typeface="+mn-cs"/>
              </a:rPr>
              <a:t>Interaction with </a:t>
            </a:r>
            <a:r>
              <a:rPr kumimoji="1" lang="en-US" sz="1200" b="0" dirty="0" smtClean="0">
                <a:latin typeface="+mn-lt"/>
                <a:cs typeface="+mn-cs"/>
              </a:rPr>
              <a:t>external software </a:t>
            </a:r>
            <a:r>
              <a:rPr kumimoji="1" lang="en-US" sz="1200" dirty="0" smtClean="0">
                <a:latin typeface="+mn-lt"/>
                <a:cs typeface="+mn-cs"/>
              </a:rPr>
              <a:t>via </a:t>
            </a:r>
            <a:r>
              <a:rPr kumimoji="1" lang="en-US" sz="1200" dirty="0" err="1" smtClean="0">
                <a:latin typeface="+mn-lt"/>
                <a:cs typeface="+mn-cs"/>
              </a:rPr>
              <a:t>Input/Output</a:t>
            </a:r>
            <a:r>
              <a:rPr kumimoji="1" lang="en-US" sz="1200" dirty="0" smtClean="0">
                <a:latin typeface="+mn-lt"/>
                <a:cs typeface="+mn-cs"/>
              </a:rPr>
              <a:t> files and plugins.</a:t>
            </a:r>
          </a:p>
          <a:p>
            <a:pPr marL="171450" indent="-171450" algn="just">
              <a:lnSpc>
                <a:spcPct val="115000"/>
              </a:lnSpc>
              <a:spcAft>
                <a:spcPts val="1000"/>
              </a:spcAft>
              <a:buFont typeface="Arial" pitchFamily="34" charset="0"/>
              <a:buChar char="•"/>
              <a:defRPr/>
            </a:pPr>
            <a:r>
              <a:rPr kumimoji="1" lang="en-US" sz="1200" dirty="0" smtClean="0">
                <a:latin typeface="+mn-lt"/>
                <a:cs typeface="+mn-cs"/>
              </a:rPr>
              <a:t>Multi-objective </a:t>
            </a:r>
            <a:r>
              <a:rPr kumimoji="1" lang="en-US" sz="1200" b="0" dirty="0" smtClean="0">
                <a:latin typeface="+mn-lt"/>
                <a:cs typeface="+mn-cs"/>
              </a:rPr>
              <a:t>optimization.</a:t>
            </a:r>
            <a:endParaRPr kumimoji="1" lang="en-US" sz="1200" b="1" dirty="0" smtClean="0">
              <a:latin typeface="+mn-lt"/>
              <a:cs typeface="+mn-cs"/>
            </a:endParaRPr>
          </a:p>
          <a:p>
            <a:pPr marL="171450" indent="-171450" algn="just">
              <a:lnSpc>
                <a:spcPct val="115000"/>
              </a:lnSpc>
              <a:spcAft>
                <a:spcPts val="1000"/>
              </a:spcAft>
              <a:buFont typeface="Arial" pitchFamily="34" charset="0"/>
              <a:buChar char="•"/>
              <a:defRPr/>
            </a:pPr>
            <a:endParaRPr kumimoji="1" lang="en-US" sz="1200" b="1" dirty="0" smtClean="0">
              <a:latin typeface="+mn-lt"/>
              <a:cs typeface="+mn-cs"/>
            </a:endParaRPr>
          </a:p>
          <a:p>
            <a:pPr algn="just">
              <a:lnSpc>
                <a:spcPct val="115000"/>
              </a:lnSpc>
              <a:spcAft>
                <a:spcPts val="1000"/>
              </a:spcAft>
              <a:defRPr/>
            </a:pPr>
            <a:r>
              <a:rPr lang="en-GB" dirty="0" smtClean="0">
                <a:ea typeface="Calibri"/>
                <a:cs typeface="Times New Roman"/>
              </a:rPr>
              <a:t>DASY has a graphical user interface developed using Windows Forms. All interactions with models, components, parameters and other data are performed using specialized dialog windows or through main and popup menus.</a:t>
            </a:r>
            <a:endParaRPr lang="ru-RU" sz="1100" dirty="0" smtClean="0">
              <a:ea typeface="Calibri"/>
              <a:cs typeface="Times New Roman"/>
            </a:endParaRPr>
          </a:p>
        </p:txBody>
      </p:sp>
      <p:sp>
        <p:nvSpPr>
          <p:cNvPr id="4" name="Slide Number Placeholder 3"/>
          <p:cNvSpPr>
            <a:spLocks noGrp="1"/>
          </p:cNvSpPr>
          <p:nvPr>
            <p:ph type="sldNum" sz="quarter" idx="10"/>
          </p:nvPr>
        </p:nvSpPr>
        <p:spPr/>
        <p:txBody>
          <a:bodyPr/>
          <a:lstStyle/>
          <a:p>
            <a:fld id="{C062A4B5-74C4-4DB4-8EC4-85F8EF61A9E1}" type="slidenum">
              <a:rPr lang="en-GB" smtClean="0"/>
              <a:t>7</a:t>
            </a:fld>
            <a:endParaRPr lang="en-GB"/>
          </a:p>
        </p:txBody>
      </p:sp>
    </p:spTree>
    <p:extLst>
      <p:ext uri="{BB962C8B-B14F-4D97-AF65-F5344CB8AC3E}">
        <p14:creationId xmlns:p14="http://schemas.microsoft.com/office/powerpoint/2010/main" val="2144166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model in DASY is represented as a tree of components. Each component has a set of parameters, structural requirements and files related to it. Each component can have subcomponents and subassemblies. If component has a subcomponent it becomes an assembly. All components are stored in the library and can be divided into classes. Each class also can have some parameters and requirements that will be common for all components of this class. The structure of components in the model is totally flexible. However, it is possible to specify some structural requirements for components and classes of components. For example, it is possible to say that engine component class will require engine block component class. In this structural requirement any component of Engine class will require one component from Engine Block class as its subcomponent. Also some additional parameters can be specified in these requirements. Structural requirements are a very powerful approach that allows one that is creating components to specify the structure of future assembly or subassembly by specifying required components. From the other side, this is very flexible structure, because one can specify only component class that is required (engine block) and any component from this class will fit. Another degree of flexibility is that all requirements can be changed, removed or added and even if not, not all of them have to be satisfied.</a:t>
            </a:r>
            <a:endParaRPr lang="ru-RU"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8</a:t>
            </a:fld>
            <a:endParaRPr lang="en-GB"/>
          </a:p>
        </p:txBody>
      </p:sp>
    </p:spTree>
    <p:extLst>
      <p:ext uri="{BB962C8B-B14F-4D97-AF65-F5344CB8AC3E}">
        <p14:creationId xmlns:p14="http://schemas.microsoft.com/office/powerpoint/2010/main" val="3774625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any level of component or model, the computational, design or experimental methods are linked. The methods may be elaborated at different levels of physical profoundness. The deeper to the substance of phenomena description the method is extended to, the more data are usually called for as input parameters. E.g., the cranktrain may be described either by simple algebraic system of static and dynamic force balance (AE) or by differential algebraic equations with ordinary differential equations (DAE or ODE) involving the masses and stiffnesses (typically in some multi-body dynamics approach) or even by the partial differential equations (PDE) solved by, e.g., finite element methods (FME) for the coupled dynamics of a cranktrain and cylinder block/crankcase movement.</a:t>
            </a:r>
            <a:endParaRPr lang="ru-RU" dirty="0" smtClean="0"/>
          </a:p>
          <a:p>
            <a:r>
              <a:rPr lang="en-GB" dirty="0" smtClean="0"/>
              <a:t>Components are interconnected with parameters. The parameters network is common for each model so all parameters and dependencies between them basically form connections between components. Each parameter can be used as an input or output for some method.</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tool is responsible for two major tasks. The first one is to provide a flexible knowledge database management tool. The second one is to provide an engineer with a framework to interact with a number of external software along with implemented algorithms and automate these interactions to provide an option for design optimization.</a:t>
            </a:r>
          </a:p>
          <a:p>
            <a:r>
              <a:rPr lang="en-GB" sz="1200" kern="1200" dirty="0" smtClean="0">
                <a:solidFill>
                  <a:schemeClr val="tx1"/>
                </a:solidFill>
                <a:effectLst/>
                <a:latin typeface="+mn-lt"/>
                <a:ea typeface="+mn-ea"/>
                <a:cs typeface="+mn-cs"/>
              </a:rPr>
              <a:t>The first task requires storage and management of design data. Current task is complicated by required high level of flexibility. This means that fixed database structures cannot be used. It was decided to store data in Extensible </a:t>
            </a:r>
            <a:r>
              <a:rPr lang="en-GB" sz="1200" kern="1200" dirty="0" err="1" smtClean="0">
                <a:solidFill>
                  <a:schemeClr val="tx1"/>
                </a:solidFill>
                <a:effectLst/>
                <a:latin typeface="+mn-lt"/>
                <a:ea typeface="+mn-ea"/>
                <a:cs typeface="+mn-cs"/>
              </a:rPr>
              <a:t>Markup</a:t>
            </a:r>
            <a:r>
              <a:rPr lang="en-GB" sz="1200" kern="1200" dirty="0" smtClean="0">
                <a:solidFill>
                  <a:schemeClr val="tx1"/>
                </a:solidFill>
                <a:effectLst/>
                <a:latin typeface="+mn-lt"/>
                <a:ea typeface="+mn-ea"/>
                <a:cs typeface="+mn-cs"/>
              </a:rPr>
              <a:t> Language (XML) format. XML is a set of rules for encoding documents in machine-readable form. It is defined in the XML 1.0 Specification produced by the World Wide Web Consortium (W3C), and several other related specifications. The design goals of XML emphasize simplicity, generality, and usability. It is a textual data format which allows editing by hand. Although the design of XML focuses on documents, it is widely used for the representation of arbitrary data structures.</a:t>
            </a:r>
          </a:p>
          <a:p>
            <a:r>
              <a:rPr lang="en-GB" sz="1200" kern="1200" dirty="0" smtClean="0">
                <a:solidFill>
                  <a:schemeClr val="tx1"/>
                </a:solidFill>
                <a:effectLst/>
                <a:latin typeface="+mn-lt"/>
                <a:ea typeface="+mn-ea"/>
                <a:cs typeface="+mn-cs"/>
              </a:rPr>
              <a:t>It is also important to save the path to the final design, so it will be possible for successors to understand what decisions were made and why. This can be done by saving intermediate versions of designs and using commentaries. In the tool, any parameter, component, method or model can have a description that may explain why some approach is used or why some modification was made.</a:t>
            </a:r>
          </a:p>
          <a:p>
            <a:r>
              <a:rPr lang="en-GB" sz="1200" kern="1200" dirty="0" smtClean="0">
                <a:solidFill>
                  <a:schemeClr val="tx1"/>
                </a:solidFill>
                <a:effectLst/>
                <a:latin typeface="+mn-lt"/>
                <a:ea typeface="+mn-ea"/>
                <a:cs typeface="+mn-cs"/>
              </a:rPr>
              <a:t>Second task requires a general transparent interface for end-user to use external software from DASY framework. This is done through methods approach. Method is a transfer function from input to output parameters. At the current stage of development, the following methods are implemented in the tool:</a:t>
            </a:r>
          </a:p>
          <a:p>
            <a:endParaRPr lang="en-GB"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Equation method defines a relation between parameters using simple algebraic equations.</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Input &amp; Output Files method interacts with external software using input and output files approach.</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CAD Model is also a method which allows updating of CAD model. This method utilizes an implemented plugins system, which means that there is no difference what CAD system is used as long as required plugin is present. All interactions with CAD systems are generalized with a common interface so an engineer can use any units. No conversions are applied.</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External methods allow using user-defined algorithms and also can be a layer between the tool and external software.</a:t>
            </a:r>
          </a:p>
        </p:txBody>
      </p:sp>
      <p:sp>
        <p:nvSpPr>
          <p:cNvPr id="4" name="Slide Number Placeholder 3"/>
          <p:cNvSpPr>
            <a:spLocks noGrp="1"/>
          </p:cNvSpPr>
          <p:nvPr>
            <p:ph type="sldNum" sz="quarter" idx="10"/>
          </p:nvPr>
        </p:nvSpPr>
        <p:spPr/>
        <p:txBody>
          <a:bodyPr/>
          <a:lstStyle/>
          <a:p>
            <a:fld id="{C062A4B5-74C4-4DB4-8EC4-85F8EF61A9E1}" type="slidenum">
              <a:rPr lang="en-GB" smtClean="0"/>
              <a:t>9</a:t>
            </a:fld>
            <a:endParaRPr lang="en-GB"/>
          </a:p>
        </p:txBody>
      </p:sp>
    </p:spTree>
    <p:extLst>
      <p:ext uri="{BB962C8B-B14F-4D97-AF65-F5344CB8AC3E}">
        <p14:creationId xmlns:p14="http://schemas.microsoft.com/office/powerpoint/2010/main" val="35132632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889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763688" y="3140968"/>
            <a:ext cx="5545162" cy="2448272"/>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8"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96336" y="5714316"/>
            <a:ext cx="1351385" cy="100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userDrawn="1"/>
        </p:nvPicPr>
        <p:blipFill>
          <a:blip r:embed="rId3"/>
          <a:stretch>
            <a:fillRect/>
          </a:stretch>
        </p:blipFill>
        <p:spPr>
          <a:xfrm>
            <a:off x="179512" y="5733256"/>
            <a:ext cx="1743844" cy="990149"/>
          </a:xfrm>
          <a:prstGeom prst="rect">
            <a:avLst/>
          </a:prstGeom>
        </p:spPr>
      </p:pic>
    </p:spTree>
    <p:extLst>
      <p:ext uri="{BB962C8B-B14F-4D97-AF65-F5344CB8AC3E}">
        <p14:creationId xmlns:p14="http://schemas.microsoft.com/office/powerpoint/2010/main" val="308848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85858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4729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4"/>
            <a:ext cx="8229600" cy="562074"/>
          </a:xfrm>
        </p:spPr>
        <p:txBody>
          <a:bodyPr/>
          <a:lstStyle>
            <a:lvl1pPr>
              <a:defRPr sz="3600"/>
            </a:lvl1pPr>
          </a:lstStyle>
          <a:p>
            <a:r>
              <a:rPr lang="en-US" dirty="0" smtClean="0"/>
              <a:t>Click to edit Master title style</a:t>
            </a:r>
            <a:endParaRPr lang="en-GB" dirty="0"/>
          </a:p>
        </p:txBody>
      </p:sp>
      <p:sp>
        <p:nvSpPr>
          <p:cNvPr id="3" name="Content Placeholder 2"/>
          <p:cNvSpPr>
            <a:spLocks noGrp="1"/>
          </p:cNvSpPr>
          <p:nvPr>
            <p:ph idx="1"/>
          </p:nvPr>
        </p:nvSpPr>
        <p:spPr>
          <a:xfrm>
            <a:off x="457200" y="764703"/>
            <a:ext cx="8229600" cy="5328592"/>
          </a:xfrm>
        </p:spPr>
        <p:txBody>
          <a:bodyPr>
            <a:noAutofit/>
          </a:bodyPr>
          <a:lstStyle>
            <a:lvl1pPr marL="266700" indent="-2667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4337088" y="6398222"/>
            <a:ext cx="469824" cy="365125"/>
          </a:xfrm>
        </p:spPr>
        <p:txBody>
          <a:bodyPr/>
          <a:lstStyle>
            <a:lvl1pPr algn="ctr">
              <a:defRPr sz="1600">
                <a:solidFill>
                  <a:schemeClr val="tx1"/>
                </a:solidFill>
              </a:defRPr>
            </a:lvl1pPr>
          </a:lstStyle>
          <a:p>
            <a:fld id="{1C11CC67-19AF-4969-BC07-EF43E100F96B}" type="slidenum">
              <a:rPr lang="en-GB" smtClean="0"/>
              <a:pPr/>
              <a:t>‹#›</a:t>
            </a:fld>
            <a:endParaRPr lang="en-GB" dirty="0"/>
          </a:p>
        </p:txBody>
      </p:sp>
      <p:cxnSp>
        <p:nvCxnSpPr>
          <p:cNvPr id="8" name="Straight Connector 7"/>
          <p:cNvCxnSpPr/>
          <p:nvPr userDrawn="1"/>
        </p:nvCxnSpPr>
        <p:spPr>
          <a:xfrm>
            <a:off x="252000" y="548680"/>
            <a:ext cx="864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52000" y="6309320"/>
            <a:ext cx="864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48663" y="6381368"/>
            <a:ext cx="5429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userDrawn="1"/>
        </p:nvSpPr>
        <p:spPr>
          <a:xfrm>
            <a:off x="1099683" y="6408522"/>
            <a:ext cx="2176173" cy="338554"/>
          </a:xfrm>
          <a:prstGeom prst="rect">
            <a:avLst/>
          </a:prstGeom>
          <a:noFill/>
        </p:spPr>
        <p:txBody>
          <a:bodyPr wrap="none" rtlCol="0">
            <a:spAutoFit/>
          </a:bodyPr>
          <a:lstStyle/>
          <a:p>
            <a:r>
              <a:rPr lang="en-US" sz="1600" baseline="0" dirty="0" smtClean="0"/>
              <a:t>Maastricht, 4 June 2014</a:t>
            </a:r>
          </a:p>
        </p:txBody>
      </p:sp>
      <p:sp>
        <p:nvSpPr>
          <p:cNvPr id="14" name="TextBox 13"/>
          <p:cNvSpPr txBox="1"/>
          <p:nvPr userDrawn="1"/>
        </p:nvSpPr>
        <p:spPr>
          <a:xfrm>
            <a:off x="5292080" y="6415291"/>
            <a:ext cx="3096344" cy="338554"/>
          </a:xfrm>
          <a:prstGeom prst="rect">
            <a:avLst/>
          </a:prstGeom>
          <a:noFill/>
        </p:spPr>
        <p:txBody>
          <a:bodyPr wrap="square" rtlCol="0">
            <a:spAutoFit/>
          </a:bodyPr>
          <a:lstStyle/>
          <a:p>
            <a:r>
              <a:rPr lang="en-US" sz="1600" dirty="0" smtClean="0"/>
              <a:t>Bogomolov</a:t>
            </a:r>
            <a:r>
              <a:rPr lang="en-US" sz="1600" baseline="0" dirty="0" smtClean="0"/>
              <a:t> S., FME CTU in Prague</a:t>
            </a:r>
            <a:endParaRPr lang="en-GB" sz="1600" dirty="0"/>
          </a:p>
        </p:txBody>
      </p:sp>
      <p:pic>
        <p:nvPicPr>
          <p:cNvPr id="7" name="Picture 6"/>
          <p:cNvPicPr>
            <a:picLocks noChangeAspect="1"/>
          </p:cNvPicPr>
          <p:nvPr userDrawn="1"/>
        </p:nvPicPr>
        <p:blipFill>
          <a:blip r:embed="rId3"/>
          <a:stretch>
            <a:fillRect/>
          </a:stretch>
        </p:blipFill>
        <p:spPr>
          <a:xfrm>
            <a:off x="192992" y="6326315"/>
            <a:ext cx="864096" cy="490631"/>
          </a:xfrm>
          <a:prstGeom prst="rect">
            <a:avLst/>
          </a:prstGeom>
        </p:spPr>
      </p:pic>
    </p:spTree>
    <p:extLst>
      <p:ext uri="{BB962C8B-B14F-4D97-AF65-F5344CB8AC3E}">
        <p14:creationId xmlns:p14="http://schemas.microsoft.com/office/powerpoint/2010/main" val="4089017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42706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91071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87584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83834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1019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43862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3742837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1CC67-19AF-4969-BC07-EF43E100F96B}" type="slidenum">
              <a:rPr lang="en-GB" smtClean="0"/>
              <a:t>‹#›</a:t>
            </a:fld>
            <a:endParaRPr lang="en-GB" dirty="0"/>
          </a:p>
        </p:txBody>
      </p:sp>
    </p:spTree>
    <p:extLst>
      <p:ext uri="{BB962C8B-B14F-4D97-AF65-F5344CB8AC3E}">
        <p14:creationId xmlns:p14="http://schemas.microsoft.com/office/powerpoint/2010/main" val="89287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gif"/><Relationship Id="rId4" Type="http://schemas.openxmlformats.org/officeDocument/2006/relationships/image" Target="../media/image10.jpeg"/><Relationship Id="rId9" Type="http://schemas.openxmlformats.org/officeDocument/2006/relationships/image" Target="../media/image15.gif"/></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48679"/>
            <a:ext cx="9144000" cy="2160241"/>
          </a:xfrm>
        </p:spPr>
        <p:txBody>
          <a:bodyPr>
            <a:noAutofit/>
          </a:bodyPr>
          <a:lstStyle/>
          <a:p>
            <a:r>
              <a:rPr lang="en-GB" b="1" cap="all" dirty="0"/>
              <a:t>EARLY STAGE OPTIMIZATION OF CRANKSHAFT MASS USING DESIGN ASSISTANCE SYSTEM (DASY)</a:t>
            </a:r>
            <a:endParaRPr lang="en-GB" dirty="0"/>
          </a:p>
        </p:txBody>
      </p:sp>
      <p:sp>
        <p:nvSpPr>
          <p:cNvPr id="3" name="Subtitle 2"/>
          <p:cNvSpPr>
            <a:spLocks noGrp="1"/>
          </p:cNvSpPr>
          <p:nvPr>
            <p:ph type="subTitle" idx="1"/>
          </p:nvPr>
        </p:nvSpPr>
        <p:spPr>
          <a:xfrm>
            <a:off x="611560" y="3284984"/>
            <a:ext cx="7992888" cy="3384376"/>
          </a:xfrm>
        </p:spPr>
        <p:txBody>
          <a:bodyPr>
            <a:noAutofit/>
          </a:bodyPr>
          <a:lstStyle/>
          <a:p>
            <a:r>
              <a:rPr lang="en-US" u="sng" dirty="0" smtClean="0"/>
              <a:t>Sergii Bogomolov</a:t>
            </a:r>
            <a:r>
              <a:rPr lang="en-US" dirty="0" smtClean="0"/>
              <a:t>, Jan Macek, Antonin Mikulec, Tomas Novotny, Josef </a:t>
            </a:r>
            <a:r>
              <a:rPr lang="en-US" dirty="0" err="1" smtClean="0"/>
              <a:t>Kazda</a:t>
            </a:r>
            <a:endParaRPr lang="en-US" dirty="0" smtClean="0"/>
          </a:p>
          <a:p>
            <a:endParaRPr lang="en-US" sz="1400" dirty="0" smtClean="0"/>
          </a:p>
          <a:p>
            <a:r>
              <a:rPr lang="en-US" dirty="0" smtClean="0"/>
              <a:t>Czech Technical University in Prague</a:t>
            </a:r>
          </a:p>
          <a:p>
            <a:endParaRPr lang="en-US" dirty="0" smtClean="0"/>
          </a:p>
          <a:p>
            <a:r>
              <a:rPr lang="en-US" sz="2800" dirty="0" smtClean="0"/>
              <a:t>Maastricht, 4 June 2014</a:t>
            </a:r>
            <a:endParaRPr lang="en-GB" sz="2800" dirty="0"/>
          </a:p>
        </p:txBody>
      </p:sp>
    </p:spTree>
    <p:extLst>
      <p:ext uri="{BB962C8B-B14F-4D97-AF65-F5344CB8AC3E}">
        <p14:creationId xmlns:p14="http://schemas.microsoft.com/office/powerpoint/2010/main" val="2594840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Connector 35"/>
          <p:cNvCxnSpPr>
            <a:stCxn id="11" idx="1"/>
            <a:endCxn id="25" idx="3"/>
          </p:cNvCxnSpPr>
          <p:nvPr/>
        </p:nvCxnSpPr>
        <p:spPr>
          <a:xfrm flipH="1">
            <a:off x="1619672" y="1614990"/>
            <a:ext cx="324272" cy="0"/>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38" name="Straight Connector 37"/>
          <p:cNvCxnSpPr>
            <a:stCxn id="11" idx="3"/>
            <a:endCxn id="20" idx="1"/>
          </p:cNvCxnSpPr>
          <p:nvPr/>
        </p:nvCxnSpPr>
        <p:spPr>
          <a:xfrm>
            <a:off x="3384104" y="1614990"/>
            <a:ext cx="586413" cy="1080064"/>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40" name="Straight Connector 39"/>
          <p:cNvCxnSpPr>
            <a:stCxn id="20" idx="2"/>
            <a:endCxn id="24" idx="3"/>
          </p:cNvCxnSpPr>
          <p:nvPr/>
        </p:nvCxnSpPr>
        <p:spPr>
          <a:xfrm flipH="1">
            <a:off x="3384104" y="3306062"/>
            <a:ext cx="333325" cy="0"/>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42" name="Straight Connector 41"/>
          <p:cNvCxnSpPr>
            <a:stCxn id="24" idx="1"/>
            <a:endCxn id="28" idx="3"/>
          </p:cNvCxnSpPr>
          <p:nvPr/>
        </p:nvCxnSpPr>
        <p:spPr>
          <a:xfrm flipH="1" flipV="1">
            <a:off x="1619672" y="2953302"/>
            <a:ext cx="324272" cy="352760"/>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44" name="Straight Connector 43"/>
          <p:cNvCxnSpPr>
            <a:stCxn id="24" idx="1"/>
            <a:endCxn id="27" idx="3"/>
          </p:cNvCxnSpPr>
          <p:nvPr/>
        </p:nvCxnSpPr>
        <p:spPr>
          <a:xfrm flipH="1">
            <a:off x="1619672" y="3306062"/>
            <a:ext cx="324272" cy="454620"/>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46" name="Straight Connector 45"/>
          <p:cNvCxnSpPr>
            <a:stCxn id="20" idx="3"/>
            <a:endCxn id="23" idx="3"/>
          </p:cNvCxnSpPr>
          <p:nvPr/>
        </p:nvCxnSpPr>
        <p:spPr>
          <a:xfrm flipH="1">
            <a:off x="3384104" y="3917070"/>
            <a:ext cx="586413" cy="1109916"/>
          </a:xfrm>
          <a:prstGeom prst="line">
            <a:avLst/>
          </a:prstGeom>
          <a:ln w="19050">
            <a:solidFill>
              <a:schemeClr val="accent1"/>
            </a:solidFill>
          </a:ln>
        </p:spPr>
        <p:style>
          <a:lnRef idx="1">
            <a:schemeClr val="accent3"/>
          </a:lnRef>
          <a:fillRef idx="0">
            <a:schemeClr val="accent3"/>
          </a:fillRef>
          <a:effectRef idx="0">
            <a:schemeClr val="accent3"/>
          </a:effectRef>
          <a:fontRef idx="minor">
            <a:schemeClr val="tx1"/>
          </a:fontRef>
        </p:style>
      </p:cxnSp>
      <p:cxnSp>
        <p:nvCxnSpPr>
          <p:cNvPr id="48" name="Straight Connector 47"/>
          <p:cNvCxnSpPr>
            <a:stCxn id="20" idx="6"/>
            <a:endCxn id="26" idx="1"/>
          </p:cNvCxnSpPr>
          <p:nvPr/>
        </p:nvCxnSpPr>
        <p:spPr>
          <a:xfrm>
            <a:off x="5445621" y="3306062"/>
            <a:ext cx="350515"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0" idx="7"/>
            <a:endCxn id="13" idx="1"/>
          </p:cNvCxnSpPr>
          <p:nvPr/>
        </p:nvCxnSpPr>
        <p:spPr>
          <a:xfrm flipV="1">
            <a:off x="5192533" y="1621042"/>
            <a:ext cx="603603" cy="1074012"/>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20" idx="5"/>
            <a:endCxn id="19" idx="1"/>
          </p:cNvCxnSpPr>
          <p:nvPr/>
        </p:nvCxnSpPr>
        <p:spPr>
          <a:xfrm>
            <a:off x="5192533" y="3917070"/>
            <a:ext cx="603603" cy="1109916"/>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13" idx="3"/>
            <a:endCxn id="16" idx="1"/>
          </p:cNvCxnSpPr>
          <p:nvPr/>
        </p:nvCxnSpPr>
        <p:spPr>
          <a:xfrm flipV="1">
            <a:off x="7210028" y="1110648"/>
            <a:ext cx="304750" cy="510394"/>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13" idx="3"/>
            <a:endCxn id="17" idx="1"/>
          </p:cNvCxnSpPr>
          <p:nvPr/>
        </p:nvCxnSpPr>
        <p:spPr>
          <a:xfrm>
            <a:off x="7210028" y="1621042"/>
            <a:ext cx="30475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13" idx="3"/>
            <a:endCxn id="18" idx="1"/>
          </p:cNvCxnSpPr>
          <p:nvPr/>
        </p:nvCxnSpPr>
        <p:spPr>
          <a:xfrm>
            <a:off x="7210028" y="1621042"/>
            <a:ext cx="304750" cy="527835"/>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26" idx="3"/>
            <a:endCxn id="15" idx="1"/>
          </p:cNvCxnSpPr>
          <p:nvPr/>
        </p:nvCxnSpPr>
        <p:spPr>
          <a:xfrm flipV="1">
            <a:off x="7210028" y="2794589"/>
            <a:ext cx="428760" cy="511473"/>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6" idx="3"/>
            <a:endCxn id="14" idx="1"/>
          </p:cNvCxnSpPr>
          <p:nvPr/>
        </p:nvCxnSpPr>
        <p:spPr>
          <a:xfrm>
            <a:off x="7210028" y="3306062"/>
            <a:ext cx="432048"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26" idx="3"/>
            <a:endCxn id="7" idx="1"/>
          </p:cNvCxnSpPr>
          <p:nvPr/>
        </p:nvCxnSpPr>
        <p:spPr>
          <a:xfrm>
            <a:off x="7210028" y="3306062"/>
            <a:ext cx="432048" cy="490956"/>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19" idx="3"/>
            <a:endCxn id="32" idx="1"/>
          </p:cNvCxnSpPr>
          <p:nvPr/>
        </p:nvCxnSpPr>
        <p:spPr>
          <a:xfrm flipV="1">
            <a:off x="7210028" y="4780806"/>
            <a:ext cx="304750" cy="24618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9" idx="3"/>
            <a:endCxn id="33" idx="1"/>
          </p:cNvCxnSpPr>
          <p:nvPr/>
        </p:nvCxnSpPr>
        <p:spPr>
          <a:xfrm>
            <a:off x="7210028" y="5026986"/>
            <a:ext cx="304750" cy="26107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fontScale="90000"/>
          </a:bodyPr>
          <a:lstStyle/>
          <a:p>
            <a:r>
              <a:rPr lang="en-GB" dirty="0" smtClean="0"/>
              <a:t>Methods Overview – Plugins System</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10</a:t>
            </a:fld>
            <a:endParaRPr lang="en-GB" dirty="0"/>
          </a:p>
        </p:txBody>
      </p:sp>
      <p:sp>
        <p:nvSpPr>
          <p:cNvPr id="7" name="Rounded Rectangle 6"/>
          <p:cNvSpPr/>
          <p:nvPr/>
        </p:nvSpPr>
        <p:spPr>
          <a:xfrm>
            <a:off x="7642076" y="3628048"/>
            <a:ext cx="1224136" cy="33793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CATIA Part</a:t>
            </a:r>
            <a:endParaRPr lang="en-GB" dirty="0"/>
          </a:p>
        </p:txBody>
      </p:sp>
      <p:sp>
        <p:nvSpPr>
          <p:cNvPr id="11" name="Rounded Rectangle 10"/>
          <p:cNvSpPr/>
          <p:nvPr/>
        </p:nvSpPr>
        <p:spPr>
          <a:xfrm>
            <a:off x="1943944" y="1097124"/>
            <a:ext cx="1440160" cy="1035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External Method 1 Plugin</a:t>
            </a:r>
            <a:endParaRPr lang="en-GB" sz="2000" dirty="0"/>
          </a:p>
        </p:txBody>
      </p:sp>
      <p:sp>
        <p:nvSpPr>
          <p:cNvPr id="13" name="Rounded Rectangle 12"/>
          <p:cNvSpPr/>
          <p:nvPr/>
        </p:nvSpPr>
        <p:spPr>
          <a:xfrm>
            <a:off x="5796136" y="1196752"/>
            <a:ext cx="1413892" cy="8485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dirty="0" smtClean="0"/>
              <a:t>Pro/E CAD Plugin</a:t>
            </a:r>
            <a:endParaRPr lang="en-GB" sz="2000" dirty="0"/>
          </a:p>
        </p:txBody>
      </p:sp>
      <p:sp>
        <p:nvSpPr>
          <p:cNvPr id="14" name="Rounded Rectangle 13"/>
          <p:cNvSpPr/>
          <p:nvPr/>
        </p:nvSpPr>
        <p:spPr>
          <a:xfrm>
            <a:off x="7642076" y="3128091"/>
            <a:ext cx="1224136" cy="35594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CATIA Part</a:t>
            </a:r>
            <a:endParaRPr lang="en-GB" dirty="0"/>
          </a:p>
        </p:txBody>
      </p:sp>
      <p:sp>
        <p:nvSpPr>
          <p:cNvPr id="15" name="Rounded Rectangle 14"/>
          <p:cNvSpPr/>
          <p:nvPr/>
        </p:nvSpPr>
        <p:spPr>
          <a:xfrm>
            <a:off x="7638788" y="2609202"/>
            <a:ext cx="1227424" cy="37077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CATIA Part</a:t>
            </a:r>
            <a:endParaRPr lang="en-GB" dirty="0"/>
          </a:p>
        </p:txBody>
      </p:sp>
      <p:sp>
        <p:nvSpPr>
          <p:cNvPr id="16" name="Rounded Rectangle 15"/>
          <p:cNvSpPr/>
          <p:nvPr/>
        </p:nvSpPr>
        <p:spPr>
          <a:xfrm>
            <a:off x="7514778" y="910970"/>
            <a:ext cx="1512168" cy="3993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Pro/E Model</a:t>
            </a:r>
            <a:endParaRPr lang="en-GB" dirty="0"/>
          </a:p>
        </p:txBody>
      </p:sp>
      <p:sp>
        <p:nvSpPr>
          <p:cNvPr id="17" name="Rounded Rectangle 16"/>
          <p:cNvSpPr/>
          <p:nvPr/>
        </p:nvSpPr>
        <p:spPr>
          <a:xfrm>
            <a:off x="7514778" y="1424558"/>
            <a:ext cx="1512168" cy="3929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Pro/E Model</a:t>
            </a:r>
            <a:endParaRPr lang="en-GB" dirty="0"/>
          </a:p>
        </p:txBody>
      </p:sp>
      <p:sp>
        <p:nvSpPr>
          <p:cNvPr id="18" name="Rounded Rectangle 17"/>
          <p:cNvSpPr/>
          <p:nvPr/>
        </p:nvSpPr>
        <p:spPr>
          <a:xfrm>
            <a:off x="7514778" y="1958398"/>
            <a:ext cx="1512168" cy="38095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Pro/E Model</a:t>
            </a:r>
            <a:endParaRPr lang="en-GB" dirty="0"/>
          </a:p>
        </p:txBody>
      </p:sp>
      <p:sp>
        <p:nvSpPr>
          <p:cNvPr id="19" name="Rounded Rectangle 18"/>
          <p:cNvSpPr/>
          <p:nvPr/>
        </p:nvSpPr>
        <p:spPr>
          <a:xfrm>
            <a:off x="5796136" y="4602696"/>
            <a:ext cx="1413892" cy="8485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dirty="0" smtClean="0"/>
              <a:t>Other CAD Plugin</a:t>
            </a:r>
            <a:endParaRPr lang="en-GB" sz="2000" dirty="0"/>
          </a:p>
        </p:txBody>
      </p:sp>
      <p:sp>
        <p:nvSpPr>
          <p:cNvPr id="20" name="Oval 19"/>
          <p:cNvSpPr/>
          <p:nvPr/>
        </p:nvSpPr>
        <p:spPr>
          <a:xfrm>
            <a:off x="3717429" y="2441966"/>
            <a:ext cx="1728192" cy="17281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600" dirty="0" smtClean="0"/>
              <a:t>DASY</a:t>
            </a:r>
            <a:endParaRPr lang="en-GB" dirty="0"/>
          </a:p>
        </p:txBody>
      </p:sp>
      <p:sp>
        <p:nvSpPr>
          <p:cNvPr id="23" name="Rounded Rectangle 22"/>
          <p:cNvSpPr/>
          <p:nvPr/>
        </p:nvSpPr>
        <p:spPr>
          <a:xfrm>
            <a:off x="1943944" y="4509120"/>
            <a:ext cx="1440160" cy="1035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External Method 3 Plugin</a:t>
            </a:r>
            <a:endParaRPr lang="en-GB" sz="2000" dirty="0"/>
          </a:p>
        </p:txBody>
      </p:sp>
      <p:sp>
        <p:nvSpPr>
          <p:cNvPr id="24" name="Rounded Rectangle 23"/>
          <p:cNvSpPr/>
          <p:nvPr/>
        </p:nvSpPr>
        <p:spPr>
          <a:xfrm>
            <a:off x="1943944" y="2788196"/>
            <a:ext cx="1440160" cy="10357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External Method 2 Plugin</a:t>
            </a:r>
            <a:endParaRPr lang="en-GB" sz="2000" dirty="0"/>
          </a:p>
        </p:txBody>
      </p:sp>
      <p:sp>
        <p:nvSpPr>
          <p:cNvPr id="25" name="Rounded Rectangle 24"/>
          <p:cNvSpPr/>
          <p:nvPr/>
        </p:nvSpPr>
        <p:spPr>
          <a:xfrm>
            <a:off x="107504" y="1283308"/>
            <a:ext cx="1512168" cy="6633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External Software 1</a:t>
            </a:r>
            <a:endParaRPr lang="en-GB" dirty="0"/>
          </a:p>
        </p:txBody>
      </p:sp>
      <p:sp>
        <p:nvSpPr>
          <p:cNvPr id="26" name="Rounded Rectangle 25"/>
          <p:cNvSpPr/>
          <p:nvPr/>
        </p:nvSpPr>
        <p:spPr>
          <a:xfrm>
            <a:off x="5796136" y="2881772"/>
            <a:ext cx="1413892" cy="84858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2000" dirty="0" smtClean="0"/>
              <a:t>CATIA CAD Plugin</a:t>
            </a:r>
            <a:endParaRPr lang="en-GB" sz="2000" dirty="0"/>
          </a:p>
        </p:txBody>
      </p:sp>
      <p:sp>
        <p:nvSpPr>
          <p:cNvPr id="27" name="Rounded Rectangle 26"/>
          <p:cNvSpPr/>
          <p:nvPr/>
        </p:nvSpPr>
        <p:spPr>
          <a:xfrm>
            <a:off x="107504" y="3429000"/>
            <a:ext cx="1512168" cy="6633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External Software 3</a:t>
            </a:r>
            <a:endParaRPr lang="en-GB" dirty="0"/>
          </a:p>
        </p:txBody>
      </p:sp>
      <p:sp>
        <p:nvSpPr>
          <p:cNvPr id="28" name="Rounded Rectangle 27"/>
          <p:cNvSpPr/>
          <p:nvPr/>
        </p:nvSpPr>
        <p:spPr>
          <a:xfrm>
            <a:off x="107504" y="2621620"/>
            <a:ext cx="1512168" cy="6633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External Software 2</a:t>
            </a:r>
            <a:endParaRPr lang="en-GB" dirty="0"/>
          </a:p>
        </p:txBody>
      </p:sp>
      <p:sp>
        <p:nvSpPr>
          <p:cNvPr id="32" name="Rounded Rectangle 31"/>
          <p:cNvSpPr/>
          <p:nvPr/>
        </p:nvSpPr>
        <p:spPr>
          <a:xfrm>
            <a:off x="7514778" y="4581128"/>
            <a:ext cx="1512168" cy="39935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smtClean="0"/>
              <a:t>Other Model</a:t>
            </a:r>
            <a:endParaRPr lang="en-GB" dirty="0"/>
          </a:p>
        </p:txBody>
      </p:sp>
      <p:sp>
        <p:nvSpPr>
          <p:cNvPr id="33" name="Rounded Rectangle 32"/>
          <p:cNvSpPr/>
          <p:nvPr/>
        </p:nvSpPr>
        <p:spPr>
          <a:xfrm>
            <a:off x="7514778" y="5091572"/>
            <a:ext cx="1512168" cy="3929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dirty="0"/>
              <a:t>Other</a:t>
            </a:r>
            <a:r>
              <a:rPr lang="en-GB" dirty="0" smtClean="0"/>
              <a:t> Model</a:t>
            </a:r>
            <a:endParaRPr lang="en-GB" dirty="0"/>
          </a:p>
        </p:txBody>
      </p:sp>
    </p:spTree>
    <p:extLst>
      <p:ext uri="{BB962C8B-B14F-4D97-AF65-F5344CB8AC3E}">
        <p14:creationId xmlns:p14="http://schemas.microsoft.com/office/powerpoint/2010/main" val="69121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par>
                                <p:cTn id="45" presetID="10"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500"/>
                                        <p:tgtEl>
                                          <p:spTgt spid="50"/>
                                        </p:tgtEl>
                                      </p:cBhvr>
                                    </p:animEffect>
                                  </p:childTnLst>
                                </p:cTn>
                              </p:par>
                              <p:par>
                                <p:cTn id="48" presetID="10" presetClass="entr" presetSubtype="0" fill="hold" nodeType="with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childTnLst>
                                </p:cTn>
                              </p:par>
                              <p:par>
                                <p:cTn id="51" presetID="10" presetClass="entr" presetSubtype="0" fill="hold"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childTnLst>
                                </p:cTn>
                              </p:par>
                              <p:par>
                                <p:cTn id="54" presetID="10" presetClass="entr" presetSubtype="0" fill="hold" nodeType="with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fade">
                                      <p:cBhvr>
                                        <p:cTn id="56" dur="500"/>
                                        <p:tgtEl>
                                          <p:spTgt spid="56"/>
                                        </p:tgtEl>
                                      </p:cBhvr>
                                    </p:animEffect>
                                  </p:childTnLst>
                                </p:cTn>
                              </p:par>
                              <p:par>
                                <p:cTn id="57" presetID="10" presetClass="entr" presetSubtype="0" fill="hold" nodeType="with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par>
                                <p:cTn id="60" presetID="10" presetClass="entr" presetSubtype="0" fill="hold" nodeType="with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500"/>
                                        <p:tgtEl>
                                          <p:spTgt spid="60"/>
                                        </p:tgtEl>
                                      </p:cBhvr>
                                    </p:animEffect>
                                  </p:childTnLst>
                                </p:cTn>
                              </p:par>
                              <p:par>
                                <p:cTn id="63" presetID="10"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500"/>
                                        <p:tgtEl>
                                          <p:spTgt spid="62"/>
                                        </p:tgtEl>
                                      </p:cBhvr>
                                    </p:animEffect>
                                  </p:childTnLst>
                                </p:cTn>
                              </p:par>
                              <p:par>
                                <p:cTn id="66" presetID="10" presetClass="entr" presetSubtype="0" fill="hold" nodeType="with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par>
                                <p:cTn id="69" presetID="10" presetClass="entr" presetSubtype="0" fill="hold"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500"/>
                                        <p:tgtEl>
                                          <p:spTgt spid="66"/>
                                        </p:tgtEl>
                                      </p:cBhvr>
                                    </p:animEffect>
                                  </p:childTnLst>
                                </p:cTn>
                              </p:par>
                              <p:par>
                                <p:cTn id="72" presetID="10" presetClass="entr" presetSubtype="0" fill="hold" nodeType="with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fade">
                                      <p:cBhvr>
                                        <p:cTn id="74" dur="500"/>
                                        <p:tgtEl>
                                          <p:spTgt spid="68"/>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fade">
                                      <p:cBhvr>
                                        <p:cTn id="79" dur="500"/>
                                        <p:tgtEl>
                                          <p:spTgt spid="1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500"/>
                                        <p:tgtEl>
                                          <p:spTgt spid="23"/>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500"/>
                                        <p:tgtEl>
                                          <p:spTgt spid="24"/>
                                        </p:tgtEl>
                                      </p:cBhvr>
                                    </p:animEffect>
                                  </p:childTnLst>
                                </p:cTn>
                              </p:par>
                              <p:par>
                                <p:cTn id="86" presetID="10" presetClass="entr" presetSubtype="0" fill="hold"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500"/>
                                        <p:tgtEl>
                                          <p:spTgt spid="40"/>
                                        </p:tgtEl>
                                      </p:cBhvr>
                                    </p:animEffect>
                                  </p:childTnLst>
                                </p:cTn>
                              </p:par>
                              <p:par>
                                <p:cTn id="89" presetID="10" presetClass="entr" presetSubtype="0" fill="hold"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fade">
                                      <p:cBhvr>
                                        <p:cTn id="91" dur="500"/>
                                        <p:tgtEl>
                                          <p:spTgt spid="38"/>
                                        </p:tgtEl>
                                      </p:cBhvr>
                                    </p:animEffect>
                                  </p:childTnLst>
                                </p:cTn>
                              </p:par>
                              <p:par>
                                <p:cTn id="92" presetID="10" presetClass="entr" presetSubtype="0" fill="hold"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fade">
                                      <p:cBhvr>
                                        <p:cTn id="94" dur="500"/>
                                        <p:tgtEl>
                                          <p:spTgt spid="46"/>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par>
                                <p:cTn id="100" presetID="10" presetClass="entr" presetSubtype="0" fill="hold"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500"/>
                                        <p:tgtEl>
                                          <p:spTgt spid="36"/>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500"/>
                                        <p:tgtEl>
                                          <p:spTgt spid="27"/>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500"/>
                                        <p:tgtEl>
                                          <p:spTgt spid="28"/>
                                        </p:tgtEl>
                                      </p:cBhvr>
                                    </p:animEffect>
                                  </p:childTnLst>
                                </p:cTn>
                              </p:par>
                              <p:par>
                                <p:cTn id="111" presetID="10" presetClass="entr" presetSubtype="0" fill="hold" nodeType="withEffect">
                                  <p:stCondLst>
                                    <p:cond delay="0"/>
                                  </p:stCondLst>
                                  <p:childTnLst>
                                    <p:set>
                                      <p:cBhvr>
                                        <p:cTn id="112" dur="1" fill="hold">
                                          <p:stCondLst>
                                            <p:cond delay="0"/>
                                          </p:stCondLst>
                                        </p:cTn>
                                        <p:tgtEl>
                                          <p:spTgt spid="42"/>
                                        </p:tgtEl>
                                        <p:attrNameLst>
                                          <p:attrName>style.visibility</p:attrName>
                                        </p:attrNameLst>
                                      </p:cBhvr>
                                      <p:to>
                                        <p:strVal val="visible"/>
                                      </p:to>
                                    </p:set>
                                    <p:animEffect transition="in" filter="fade">
                                      <p:cBhvr>
                                        <p:cTn id="113" dur="500"/>
                                        <p:tgtEl>
                                          <p:spTgt spid="42"/>
                                        </p:tgtEl>
                                      </p:cBhvr>
                                    </p:animEffect>
                                  </p:childTnLst>
                                </p:cTn>
                              </p:par>
                              <p:par>
                                <p:cTn id="114" presetID="10" presetClass="entr" presetSubtype="0" fill="hold" nodeType="withEffect">
                                  <p:stCondLst>
                                    <p:cond delay="0"/>
                                  </p:stCondLst>
                                  <p:childTnLst>
                                    <p:set>
                                      <p:cBhvr>
                                        <p:cTn id="115" dur="1" fill="hold">
                                          <p:stCondLst>
                                            <p:cond delay="0"/>
                                          </p:stCondLst>
                                        </p:cTn>
                                        <p:tgtEl>
                                          <p:spTgt spid="44"/>
                                        </p:tgtEl>
                                        <p:attrNameLst>
                                          <p:attrName>style.visibility</p:attrName>
                                        </p:attrNameLst>
                                      </p:cBhvr>
                                      <p:to>
                                        <p:strVal val="visible"/>
                                      </p:to>
                                    </p:set>
                                    <p:animEffect transition="in" filter="fade">
                                      <p:cBhvr>
                                        <p:cTn id="11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3" grpId="0" animBg="1"/>
      <p:bldP spid="14" grpId="0" animBg="1"/>
      <p:bldP spid="15" grpId="0" animBg="1"/>
      <p:bldP spid="16" grpId="0" animBg="1"/>
      <p:bldP spid="17" grpId="0" animBg="1"/>
      <p:bldP spid="18" grpId="0" animBg="1"/>
      <p:bldP spid="19" grpId="0" animBg="1"/>
      <p:bldP spid="23" grpId="0" animBg="1"/>
      <p:bldP spid="24" grpId="0" animBg="1"/>
      <p:bldP spid="25" grpId="0" animBg="1"/>
      <p:bldP spid="26" grpId="0" animBg="1"/>
      <p:bldP spid="27" grpId="0" animBg="1"/>
      <p:bldP spid="28"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Optimization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11</a:t>
            </a:fld>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923947023"/>
              </p:ext>
            </p:extLst>
          </p:nvPr>
        </p:nvGraphicFramePr>
        <p:xfrm>
          <a:off x="2699792" y="1409916"/>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425851541"/>
              </p:ext>
            </p:extLst>
          </p:nvPr>
        </p:nvGraphicFramePr>
        <p:xfrm>
          <a:off x="4917636" y="1397531"/>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33834226"/>
              </p:ext>
            </p:extLst>
          </p:nvPr>
        </p:nvGraphicFramePr>
        <p:xfrm>
          <a:off x="467544" y="1409916"/>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bl>
          </a:graphicData>
        </a:graphic>
      </p:graphicFrame>
      <p:cxnSp>
        <p:nvCxnSpPr>
          <p:cNvPr id="8" name="Straight Connector 7"/>
          <p:cNvCxnSpPr/>
          <p:nvPr/>
        </p:nvCxnSpPr>
        <p:spPr>
          <a:xfrm>
            <a:off x="2709317" y="1196752"/>
            <a:ext cx="0" cy="7920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1966466637"/>
              </p:ext>
            </p:extLst>
          </p:nvPr>
        </p:nvGraphicFramePr>
        <p:xfrm>
          <a:off x="7164288" y="1397531"/>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288032">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cxnSp>
        <p:nvCxnSpPr>
          <p:cNvPr id="10" name="Straight Connector 9"/>
          <p:cNvCxnSpPr/>
          <p:nvPr/>
        </p:nvCxnSpPr>
        <p:spPr>
          <a:xfrm>
            <a:off x="7158955" y="1196752"/>
            <a:ext cx="0" cy="79208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extLst>
              <p:ext uri="{D42A27DB-BD31-4B8C-83A1-F6EECF244321}">
                <p14:modId xmlns:p14="http://schemas.microsoft.com/office/powerpoint/2010/main" val="1235543739"/>
              </p:ext>
            </p:extLst>
          </p:nvPr>
        </p:nvGraphicFramePr>
        <p:xfrm>
          <a:off x="467544" y="1403251"/>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4088742163"/>
              </p:ext>
            </p:extLst>
          </p:nvPr>
        </p:nvGraphicFramePr>
        <p:xfrm>
          <a:off x="2695142" y="1403251"/>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846941666"/>
              </p:ext>
            </p:extLst>
          </p:nvPr>
        </p:nvGraphicFramePr>
        <p:xfrm>
          <a:off x="7164288" y="1397531"/>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288032">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4275175910"/>
              </p:ext>
            </p:extLst>
          </p:nvPr>
        </p:nvGraphicFramePr>
        <p:xfrm>
          <a:off x="4917239" y="1397556"/>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cxnSp>
        <p:nvCxnSpPr>
          <p:cNvPr id="15" name="Straight Arrow Connector 14"/>
          <p:cNvCxnSpPr/>
          <p:nvPr/>
        </p:nvCxnSpPr>
        <p:spPr>
          <a:xfrm flipH="1">
            <a:off x="1591096" y="2067592"/>
            <a:ext cx="1" cy="7500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Left Brace 15"/>
          <p:cNvSpPr/>
          <p:nvPr/>
        </p:nvSpPr>
        <p:spPr>
          <a:xfrm rot="16200000">
            <a:off x="1475658" y="766276"/>
            <a:ext cx="225548" cy="221957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7" name="Left Brace 16"/>
          <p:cNvSpPr/>
          <p:nvPr/>
        </p:nvSpPr>
        <p:spPr>
          <a:xfrm rot="5400000" flipV="1">
            <a:off x="1475657" y="1888257"/>
            <a:ext cx="225548" cy="224177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8" name="Straight Arrow Connector 17"/>
          <p:cNvCxnSpPr>
            <a:stCxn id="19" idx="1"/>
            <a:endCxn id="20" idx="1"/>
          </p:cNvCxnSpPr>
          <p:nvPr/>
        </p:nvCxnSpPr>
        <p:spPr>
          <a:xfrm flipH="1">
            <a:off x="6038863" y="1988839"/>
            <a:ext cx="1" cy="907531"/>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9" name="Left Brace 18"/>
          <p:cNvSpPr/>
          <p:nvPr/>
        </p:nvSpPr>
        <p:spPr>
          <a:xfrm rot="16200000">
            <a:off x="5926089" y="766276"/>
            <a:ext cx="225548" cy="2219577"/>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n-GB"/>
          </a:p>
        </p:txBody>
      </p:sp>
      <p:sp>
        <p:nvSpPr>
          <p:cNvPr id="20" name="Left Brace 19"/>
          <p:cNvSpPr/>
          <p:nvPr/>
        </p:nvSpPr>
        <p:spPr>
          <a:xfrm rot="5400000" flipV="1">
            <a:off x="5926088" y="1899355"/>
            <a:ext cx="225548" cy="2219577"/>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n-GB"/>
          </a:p>
        </p:txBody>
      </p:sp>
      <p:sp>
        <p:nvSpPr>
          <p:cNvPr id="21" name="Left Brace 20"/>
          <p:cNvSpPr/>
          <p:nvPr/>
        </p:nvSpPr>
        <p:spPr>
          <a:xfrm rot="16200000">
            <a:off x="3341791" y="1142929"/>
            <a:ext cx="225547" cy="1466274"/>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n-GB"/>
          </a:p>
        </p:txBody>
      </p:sp>
      <p:sp>
        <p:nvSpPr>
          <p:cNvPr id="22" name="Left Brace 21"/>
          <p:cNvSpPr/>
          <p:nvPr/>
        </p:nvSpPr>
        <p:spPr>
          <a:xfrm rot="5400000" flipV="1">
            <a:off x="7796970" y="2268676"/>
            <a:ext cx="225547" cy="1480937"/>
          </a:xfrm>
          <a:prstGeom prst="leftBrace">
            <a:avLst/>
          </a:prstGeom>
        </p:spPr>
        <p:style>
          <a:lnRef idx="2">
            <a:schemeClr val="accent6"/>
          </a:lnRef>
          <a:fillRef idx="0">
            <a:schemeClr val="accent6"/>
          </a:fillRef>
          <a:effectRef idx="1">
            <a:schemeClr val="accent6"/>
          </a:effectRef>
          <a:fontRef idx="minor">
            <a:schemeClr val="tx1"/>
          </a:fontRef>
        </p:style>
        <p:txBody>
          <a:bodyPr rtlCol="0" anchor="ctr"/>
          <a:lstStyle/>
          <a:p>
            <a:pPr algn="ctr"/>
            <a:endParaRPr lang="en-GB"/>
          </a:p>
        </p:txBody>
      </p:sp>
      <p:cxnSp>
        <p:nvCxnSpPr>
          <p:cNvPr id="23" name="Straight Arrow Connector 22"/>
          <p:cNvCxnSpPr/>
          <p:nvPr/>
        </p:nvCxnSpPr>
        <p:spPr>
          <a:xfrm>
            <a:off x="3505200" y="2060823"/>
            <a:ext cx="4352925" cy="771525"/>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4" name="Left Brace 23"/>
          <p:cNvSpPr/>
          <p:nvPr/>
        </p:nvSpPr>
        <p:spPr>
          <a:xfrm rot="5400000" flipH="1">
            <a:off x="7806494" y="1135359"/>
            <a:ext cx="225547" cy="146627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Left Brace 24"/>
          <p:cNvSpPr/>
          <p:nvPr/>
        </p:nvSpPr>
        <p:spPr>
          <a:xfrm rot="16200000" flipH="1" flipV="1">
            <a:off x="3358718" y="2268674"/>
            <a:ext cx="225547" cy="148093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6" name="Straight Arrow Connector 25"/>
          <p:cNvCxnSpPr/>
          <p:nvPr/>
        </p:nvCxnSpPr>
        <p:spPr>
          <a:xfrm flipH="1">
            <a:off x="3527324" y="2078163"/>
            <a:ext cx="4352925" cy="7715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27" name="Table 26"/>
          <p:cNvGraphicFramePr>
            <a:graphicFrameLocks noGrp="1"/>
          </p:cNvGraphicFramePr>
          <p:nvPr>
            <p:extLst>
              <p:ext uri="{D42A27DB-BD31-4B8C-83A1-F6EECF244321}">
                <p14:modId xmlns:p14="http://schemas.microsoft.com/office/powerpoint/2010/main" val="817933443"/>
              </p:ext>
            </p:extLst>
          </p:nvPr>
        </p:nvGraphicFramePr>
        <p:xfrm>
          <a:off x="470646" y="3120008"/>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b="1" dirty="0" smtClean="0">
                          <a:solidFill>
                            <a:srgbClr val="FF0000"/>
                          </a:solidFill>
                        </a:rPr>
                        <a:t>1</a:t>
                      </a:r>
                      <a:endParaRPr lang="en-GB" b="1" dirty="0">
                        <a:solidFill>
                          <a:srgbClr val="FF0000"/>
                        </a:solidFill>
                      </a:endParaRPr>
                    </a:p>
                  </a:txBody>
                  <a:tcPr/>
                </a:tc>
                <a:tc>
                  <a:txBody>
                    <a:bodyPr/>
                    <a:lstStyle/>
                    <a:p>
                      <a:pPr algn="ctr"/>
                      <a:r>
                        <a:rPr lang="en-GB" dirty="0" smtClean="0"/>
                        <a:t>0</a:t>
                      </a:r>
                      <a:endParaRPr lang="en-GB" dirty="0"/>
                    </a:p>
                  </a:txBody>
                  <a:tcPr/>
                </a:tc>
              </a:tr>
            </a:tbl>
          </a:graphicData>
        </a:graphic>
      </p:graphicFrame>
      <p:graphicFrame>
        <p:nvGraphicFramePr>
          <p:cNvPr id="28" name="Table 27"/>
          <p:cNvGraphicFramePr>
            <a:graphicFrameLocks noGrp="1"/>
          </p:cNvGraphicFramePr>
          <p:nvPr>
            <p:extLst>
              <p:ext uri="{D42A27DB-BD31-4B8C-83A1-F6EECF244321}">
                <p14:modId xmlns:p14="http://schemas.microsoft.com/office/powerpoint/2010/main" val="3091746444"/>
              </p:ext>
            </p:extLst>
          </p:nvPr>
        </p:nvGraphicFramePr>
        <p:xfrm>
          <a:off x="7159352" y="3112368"/>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b="1" dirty="0" smtClean="0">
                          <a:solidFill>
                            <a:srgbClr val="FF0000"/>
                          </a:solidFill>
                        </a:rPr>
                        <a:t>0</a:t>
                      </a:r>
                      <a:endParaRPr lang="en-GB" b="1" dirty="0">
                        <a:solidFill>
                          <a:srgbClr val="FF0000"/>
                        </a:solidFill>
                      </a:endParaRPr>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r>
            </a:tbl>
          </a:graphicData>
        </a:graphic>
      </p:graphicFrame>
      <p:graphicFrame>
        <p:nvGraphicFramePr>
          <p:cNvPr id="29" name="Table 28"/>
          <p:cNvGraphicFramePr>
            <a:graphicFrameLocks noGrp="1"/>
          </p:cNvGraphicFramePr>
          <p:nvPr>
            <p:extLst>
              <p:ext uri="{D42A27DB-BD31-4B8C-83A1-F6EECF244321}">
                <p14:modId xmlns:p14="http://schemas.microsoft.com/office/powerpoint/2010/main" val="2610616237"/>
              </p:ext>
            </p:extLst>
          </p:nvPr>
        </p:nvGraphicFramePr>
        <p:xfrm>
          <a:off x="2712419" y="3120008"/>
          <a:ext cx="1497768" cy="365760"/>
        </p:xfrm>
        <a:graphic>
          <a:graphicData uri="http://schemas.openxmlformats.org/drawingml/2006/table">
            <a:tbl>
              <a:tblPr firstRow="1" bandRow="1">
                <a:tableStyleId>{5940675A-B579-460E-94D1-54222C63F5DA}</a:tableStyleId>
              </a:tblPr>
              <a:tblGrid>
                <a:gridCol w="374442"/>
                <a:gridCol w="374442"/>
                <a:gridCol w="374442"/>
                <a:gridCol w="374442"/>
              </a:tblGrid>
              <a:tr h="365760">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graphicFrame>
        <p:nvGraphicFramePr>
          <p:cNvPr id="30" name="Table 29"/>
          <p:cNvGraphicFramePr>
            <a:graphicFrameLocks noGrp="1"/>
          </p:cNvGraphicFramePr>
          <p:nvPr>
            <p:extLst>
              <p:ext uri="{D42A27DB-BD31-4B8C-83A1-F6EECF244321}">
                <p14:modId xmlns:p14="http://schemas.microsoft.com/office/powerpoint/2010/main" val="2356501084"/>
              </p:ext>
            </p:extLst>
          </p:nvPr>
        </p:nvGraphicFramePr>
        <p:xfrm>
          <a:off x="4912303" y="3112393"/>
          <a:ext cx="2246652" cy="365760"/>
        </p:xfrm>
        <a:graphic>
          <a:graphicData uri="http://schemas.openxmlformats.org/drawingml/2006/table">
            <a:tbl>
              <a:tblPr firstRow="1" bandRow="1">
                <a:tableStyleId>{5940675A-B579-460E-94D1-54222C63F5DA}</a:tableStyleId>
              </a:tblPr>
              <a:tblGrid>
                <a:gridCol w="374442"/>
                <a:gridCol w="374442"/>
                <a:gridCol w="374442"/>
                <a:gridCol w="374442"/>
                <a:gridCol w="374442"/>
                <a:gridCol w="374442"/>
              </a:tblGrid>
              <a:tr h="288032">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c>
                  <a:txBody>
                    <a:bodyPr/>
                    <a:lstStyle/>
                    <a:p>
                      <a:pPr algn="ctr"/>
                      <a:r>
                        <a:rPr lang="en-GB" dirty="0" smtClean="0"/>
                        <a:t>0</a:t>
                      </a:r>
                      <a:endParaRPr lang="en-GB" dirty="0"/>
                    </a:p>
                  </a:txBody>
                  <a:tcPr/>
                </a:tc>
                <a:tc>
                  <a:txBody>
                    <a:bodyPr/>
                    <a:lstStyle/>
                    <a:p>
                      <a:pPr algn="ctr"/>
                      <a:r>
                        <a:rPr lang="en-GB" dirty="0" smtClean="0"/>
                        <a:t>1</a:t>
                      </a:r>
                      <a:endParaRPr lang="en-GB" dirty="0"/>
                    </a:p>
                  </a:txBody>
                  <a:tcPr/>
                </a:tc>
              </a:tr>
            </a:tbl>
          </a:graphicData>
        </a:graphic>
      </p:graphicFrame>
      <p:sp>
        <p:nvSpPr>
          <p:cNvPr id="31" name="Oval 30"/>
          <p:cNvSpPr/>
          <p:nvPr/>
        </p:nvSpPr>
        <p:spPr>
          <a:xfrm>
            <a:off x="1933600" y="3089523"/>
            <a:ext cx="430535" cy="430535"/>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2" name="Oval 31"/>
          <p:cNvSpPr/>
          <p:nvPr/>
        </p:nvSpPr>
        <p:spPr>
          <a:xfrm>
            <a:off x="7507782" y="3075434"/>
            <a:ext cx="430535" cy="430535"/>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3" name="Oval 32"/>
          <p:cNvSpPr/>
          <p:nvPr/>
        </p:nvSpPr>
        <p:spPr>
          <a:xfrm>
            <a:off x="1933600" y="4801344"/>
            <a:ext cx="430535" cy="430535"/>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34" name="Oval 33"/>
          <p:cNvSpPr/>
          <p:nvPr/>
        </p:nvSpPr>
        <p:spPr>
          <a:xfrm>
            <a:off x="7507782" y="4787255"/>
            <a:ext cx="430535" cy="430535"/>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cxnSp>
        <p:nvCxnSpPr>
          <p:cNvPr id="35" name="Straight Arrow Connector 34"/>
          <p:cNvCxnSpPr>
            <a:stCxn id="31" idx="4"/>
            <a:endCxn id="33" idx="0"/>
          </p:cNvCxnSpPr>
          <p:nvPr/>
        </p:nvCxnSpPr>
        <p:spPr>
          <a:xfrm>
            <a:off x="2148868" y="3520058"/>
            <a:ext cx="0" cy="12812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cxnSp>
        <p:nvCxnSpPr>
          <p:cNvPr id="36" name="Straight Arrow Connector 35"/>
          <p:cNvCxnSpPr>
            <a:stCxn id="32" idx="4"/>
            <a:endCxn id="34" idx="0"/>
          </p:cNvCxnSpPr>
          <p:nvPr/>
        </p:nvCxnSpPr>
        <p:spPr>
          <a:xfrm>
            <a:off x="7723050" y="3505969"/>
            <a:ext cx="0" cy="1281286"/>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8696224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42" presetClass="path" presetSubtype="0" accel="50000" decel="50000" fill="hold" nodeType="withEffect">
                                  <p:stCondLst>
                                    <p:cond delay="0"/>
                                  </p:stCondLst>
                                  <p:childTnLst>
                                    <p:animMotion origin="layout" path="M 0 0 L 0 0.25 E" pathEditMode="relative" ptsTypes="">
                                      <p:cBhvr>
                                        <p:cTn id="17" dur="2000" fill="hold"/>
                                        <p:tgtEl>
                                          <p:spTgt spid="11"/>
                                        </p:tgtEl>
                                        <p:attrNameLst>
                                          <p:attrName>ppt_x</p:attrName>
                                          <p:attrName>ppt_y</p:attrName>
                                        </p:attrNameLst>
                                      </p:cBhvr>
                                    </p:animMotion>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42" presetClass="path" presetSubtype="0" accel="50000" decel="50000" fill="hold" nodeType="withEffect">
                                  <p:stCondLst>
                                    <p:cond delay="0"/>
                                  </p:stCondLst>
                                  <p:childTnLst>
                                    <p:animMotion origin="layout" path="M 2.22222E-6 2.77556E-17 L -0.48663 0.25069 " pathEditMode="relative" rAng="0" ptsTypes="AA">
                                      <p:cBhvr>
                                        <p:cTn id="22" dur="2000" fill="hold"/>
                                        <p:tgtEl>
                                          <p:spTgt spid="13"/>
                                        </p:tgtEl>
                                        <p:attrNameLst>
                                          <p:attrName>ppt_x</p:attrName>
                                          <p:attrName>ppt_y</p:attrName>
                                        </p:attrNameLst>
                                      </p:cBhvr>
                                      <p:rCtr x="-24340" y="12523"/>
                                    </p:animMotion>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par>
                          <p:cTn id="42" fill="hold">
                            <p:stCondLst>
                              <p:cond delay="2500"/>
                            </p:stCondLst>
                            <p:childTnLst>
                              <p:par>
                                <p:cTn id="43" presetID="10"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42" presetClass="path" presetSubtype="0" accel="50000" decel="50000" fill="hold" nodeType="withEffect">
                                  <p:stCondLst>
                                    <p:cond delay="0"/>
                                  </p:stCondLst>
                                  <p:childTnLst>
                                    <p:animMotion origin="layout" path="M -2.5E-6 4.07407E-6 L 0.4882 0.24907 " pathEditMode="relative" rAng="0" ptsTypes="AA">
                                      <p:cBhvr>
                                        <p:cTn id="47" dur="2000" fill="hold"/>
                                        <p:tgtEl>
                                          <p:spTgt spid="12"/>
                                        </p:tgtEl>
                                        <p:attrNameLst>
                                          <p:attrName>ppt_x</p:attrName>
                                          <p:attrName>ppt_y</p:attrName>
                                        </p:attrNameLst>
                                      </p:cBhvr>
                                      <p:rCtr x="24410" y="12454"/>
                                    </p:animMotion>
                                  </p:childTnLst>
                                </p:cTn>
                              </p:par>
                              <p:par>
                                <p:cTn id="48" presetID="10"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42" presetClass="path" presetSubtype="0" accel="50000" decel="50000" fill="hold" nodeType="withEffect">
                                  <p:stCondLst>
                                    <p:cond delay="0"/>
                                  </p:stCondLst>
                                  <p:childTnLst>
                                    <p:animMotion origin="layout" path="M 0 0 L 0 0.25 E" pathEditMode="relative" ptsTypes="">
                                      <p:cBhvr>
                                        <p:cTn id="52" dur="2000" fill="hold"/>
                                        <p:tgtEl>
                                          <p:spTgt spid="14"/>
                                        </p:tgtEl>
                                        <p:attrNameLst>
                                          <p:attrName>ppt_x</p:attrName>
                                          <p:attrName>ppt_y</p:attrName>
                                        </p:attrNameLst>
                                      </p:cBhvr>
                                    </p:animMotion>
                                  </p:childTnLst>
                                </p:cTn>
                              </p:par>
                            </p:childTnLst>
                          </p:cTn>
                        </p:par>
                        <p:par>
                          <p:cTn id="53" fill="hold">
                            <p:stCondLst>
                              <p:cond delay="45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500"/>
                                        <p:tgtEl>
                                          <p:spTgt spid="1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500"/>
                                        <p:tgtEl>
                                          <p:spTgt spid="22"/>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par>
                                <p:cTn id="77" presetID="10" presetClass="entr" presetSubtype="0" fill="hold"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par>
                                <p:cTn id="83" presetID="10" presetClass="entr" presetSubtype="0" fill="hold"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childTnLst>
                                </p:cTn>
                              </p:par>
                              <p:par>
                                <p:cTn id="86" presetID="42" presetClass="path" presetSubtype="0" accel="50000" decel="50000" fill="hold" nodeType="withEffect">
                                  <p:stCondLst>
                                    <p:cond delay="0"/>
                                  </p:stCondLst>
                                  <p:childTnLst>
                                    <p:animMotion origin="layout" path="M 0 0 L 0 0.25 E" pathEditMode="relative" ptsTypes="">
                                      <p:cBhvr>
                                        <p:cTn id="87" dur="2000" fill="hold"/>
                                        <p:tgtEl>
                                          <p:spTgt spid="27"/>
                                        </p:tgtEl>
                                        <p:attrNameLst>
                                          <p:attrName>ppt_x</p:attrName>
                                          <p:attrName>ppt_y</p:attrName>
                                        </p:attrNameLst>
                                      </p:cBhvr>
                                    </p:animMotion>
                                  </p:childTnLst>
                                </p:cTn>
                              </p:par>
                              <p:par>
                                <p:cTn id="88" presetID="42" presetClass="path" presetSubtype="0" accel="50000" decel="50000" fill="hold" nodeType="withEffect">
                                  <p:stCondLst>
                                    <p:cond delay="0"/>
                                  </p:stCondLst>
                                  <p:childTnLst>
                                    <p:animMotion origin="layout" path="M 0 0 L 0 0.25 E" pathEditMode="relative" ptsTypes="">
                                      <p:cBhvr>
                                        <p:cTn id="89" dur="2000" fill="hold"/>
                                        <p:tgtEl>
                                          <p:spTgt spid="29"/>
                                        </p:tgtEl>
                                        <p:attrNameLst>
                                          <p:attrName>ppt_x</p:attrName>
                                          <p:attrName>ppt_y</p:attrName>
                                        </p:attrNameLst>
                                      </p:cBhvr>
                                    </p:animMotion>
                                  </p:childTnLst>
                                </p:cTn>
                              </p:par>
                              <p:par>
                                <p:cTn id="90" presetID="42" presetClass="path" presetSubtype="0" accel="50000" decel="50000" fill="hold" nodeType="withEffect">
                                  <p:stCondLst>
                                    <p:cond delay="0"/>
                                  </p:stCondLst>
                                  <p:childTnLst>
                                    <p:animMotion origin="layout" path="M 0 0 L 0 0.25 E" pathEditMode="relative" ptsTypes="">
                                      <p:cBhvr>
                                        <p:cTn id="91" dur="2000" fill="hold"/>
                                        <p:tgtEl>
                                          <p:spTgt spid="28"/>
                                        </p:tgtEl>
                                        <p:attrNameLst>
                                          <p:attrName>ppt_x</p:attrName>
                                          <p:attrName>ppt_y</p:attrName>
                                        </p:attrNameLst>
                                      </p:cBhvr>
                                    </p:animMotion>
                                  </p:childTnLst>
                                </p:cTn>
                              </p:par>
                              <p:par>
                                <p:cTn id="92" presetID="42" presetClass="path" presetSubtype="0" accel="50000" decel="50000" fill="hold" nodeType="withEffect">
                                  <p:stCondLst>
                                    <p:cond delay="0"/>
                                  </p:stCondLst>
                                  <p:childTnLst>
                                    <p:animMotion origin="layout" path="M 0 0 L 0 0.25 E" pathEditMode="relative" ptsTypes="">
                                      <p:cBhvr>
                                        <p:cTn id="93" dur="2000" fill="hold"/>
                                        <p:tgtEl>
                                          <p:spTgt spid="30"/>
                                        </p:tgtEl>
                                        <p:attrNameLst>
                                          <p:attrName>ppt_x</p:attrName>
                                          <p:attrName>ppt_y</p:attrName>
                                        </p:attrNameLst>
                                      </p:cBhvr>
                                    </p:animMotion>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31"/>
                                        </p:tgtEl>
                                        <p:attrNameLst>
                                          <p:attrName>style.visibility</p:attrName>
                                        </p:attrNameLst>
                                      </p:cBhvr>
                                      <p:to>
                                        <p:strVal val="visible"/>
                                      </p:to>
                                    </p:set>
                                    <p:animEffect transition="in" filter="fade">
                                      <p:cBhvr>
                                        <p:cTn id="97" dur="500"/>
                                        <p:tgtEl>
                                          <p:spTgt spid="31"/>
                                        </p:tgtEl>
                                      </p:cBhvr>
                                    </p:animEffect>
                                  </p:childTnLst>
                                </p:cTn>
                              </p:par>
                              <p:par>
                                <p:cTn id="98" presetID="10" presetClass="entr" presetSubtype="0" fill="hold" nodeType="with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500"/>
                                        <p:tgtEl>
                                          <p:spTgt spid="3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
                                        <p:tgtEl>
                                          <p:spTgt spid="3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2"/>
                                        </p:tgtEl>
                                        <p:attrNameLst>
                                          <p:attrName>style.visibility</p:attrName>
                                        </p:attrNameLst>
                                      </p:cBhvr>
                                      <p:to>
                                        <p:strVal val="visible"/>
                                      </p:to>
                                    </p:set>
                                    <p:animEffect transition="in" filter="fade">
                                      <p:cBhvr>
                                        <p:cTn id="106" dur="500"/>
                                        <p:tgtEl>
                                          <p:spTgt spid="32"/>
                                        </p:tgtEl>
                                      </p:cBhvr>
                                    </p:animEffect>
                                  </p:childTnLst>
                                </p:cTn>
                              </p:par>
                              <p:par>
                                <p:cTn id="107" presetID="10" presetClass="entr" presetSubtype="0" fill="hold"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4"/>
                                        </p:tgtEl>
                                        <p:attrNameLst>
                                          <p:attrName>style.visibility</p:attrName>
                                        </p:attrNameLst>
                                      </p:cBhvr>
                                      <p:to>
                                        <p:strVal val="visible"/>
                                      </p:to>
                                    </p:set>
                                    <p:animEffect transition="in" filter="fade">
                                      <p:cBhvr>
                                        <p:cTn id="11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9" grpId="0" animBg="1"/>
      <p:bldP spid="20" grpId="0" animBg="1"/>
      <p:bldP spid="21" grpId="0" animBg="1"/>
      <p:bldP spid="22" grpId="0" animBg="1"/>
      <p:bldP spid="24" grpId="0" animBg="1"/>
      <p:bldP spid="25" grpId="0" animBg="1"/>
      <p:bldP spid="31" grpId="0" animBg="1"/>
      <p:bldP spid="32" grpId="0" animBg="1"/>
      <p:bldP spid="33" grpId="0" animBg="1"/>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Optimization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12</a:t>
            </a:fld>
            <a:endParaRPr lang="en-GB"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140968"/>
            <a:ext cx="3024336"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692696"/>
            <a:ext cx="1584176" cy="2319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79512" y="3645024"/>
            <a:ext cx="1440160" cy="646331"/>
          </a:xfrm>
          <a:prstGeom prst="rect">
            <a:avLst/>
          </a:prstGeom>
          <a:noFill/>
        </p:spPr>
        <p:txBody>
          <a:bodyPr wrap="square" rtlCol="0">
            <a:spAutoFit/>
          </a:bodyPr>
          <a:lstStyle/>
          <a:p>
            <a:pPr algn="ctr"/>
            <a:r>
              <a:rPr lang="en-GB" dirty="0" smtClean="0"/>
              <a:t>Optimization objectives</a:t>
            </a:r>
          </a:p>
        </p:txBody>
      </p:sp>
      <p:sp>
        <p:nvSpPr>
          <p:cNvPr id="8" name="TextBox 7"/>
          <p:cNvSpPr txBox="1"/>
          <p:nvPr/>
        </p:nvSpPr>
        <p:spPr>
          <a:xfrm>
            <a:off x="977578" y="4672490"/>
            <a:ext cx="2004268" cy="646331"/>
          </a:xfrm>
          <a:prstGeom prst="rect">
            <a:avLst/>
          </a:prstGeom>
          <a:noFill/>
        </p:spPr>
        <p:txBody>
          <a:bodyPr wrap="square" rtlCol="0">
            <a:spAutoFit/>
          </a:bodyPr>
          <a:lstStyle/>
          <a:p>
            <a:pPr algn="ctr"/>
            <a:r>
              <a:rPr lang="en-GB" dirty="0" smtClean="0"/>
              <a:t>Genetic Algorithm parameters</a:t>
            </a:r>
          </a:p>
        </p:txBody>
      </p:sp>
      <p:cxnSp>
        <p:nvCxnSpPr>
          <p:cNvPr id="9" name="Straight Connector 8"/>
          <p:cNvCxnSpPr>
            <a:stCxn id="8" idx="0"/>
          </p:cNvCxnSpPr>
          <p:nvPr/>
        </p:nvCxnSpPr>
        <p:spPr>
          <a:xfrm flipH="1" flipV="1">
            <a:off x="1475656" y="2420888"/>
            <a:ext cx="504056" cy="22516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7" idx="0"/>
          </p:cNvCxnSpPr>
          <p:nvPr/>
        </p:nvCxnSpPr>
        <p:spPr>
          <a:xfrm flipH="1" flipV="1">
            <a:off x="683568" y="1268760"/>
            <a:ext cx="216024" cy="23762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3"/>
            <a:endCxn id="17" idx="1"/>
          </p:cNvCxnSpPr>
          <p:nvPr/>
        </p:nvCxnSpPr>
        <p:spPr>
          <a:xfrm>
            <a:off x="1979712" y="1852313"/>
            <a:ext cx="1126978" cy="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17" idx="3"/>
            <a:endCxn id="18" idx="1"/>
          </p:cNvCxnSpPr>
          <p:nvPr/>
        </p:nvCxnSpPr>
        <p:spPr>
          <a:xfrm>
            <a:off x="5399455" y="1852410"/>
            <a:ext cx="100429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18" idx="2"/>
            <a:endCxn id="5" idx="0"/>
          </p:cNvCxnSpPr>
          <p:nvPr/>
        </p:nvCxnSpPr>
        <p:spPr>
          <a:xfrm flipH="1">
            <a:off x="7236296" y="2631810"/>
            <a:ext cx="313836" cy="5091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558641" y="3468013"/>
            <a:ext cx="2183794" cy="646331"/>
          </a:xfrm>
          <a:prstGeom prst="rect">
            <a:avLst/>
          </a:prstGeom>
          <a:noFill/>
        </p:spPr>
        <p:txBody>
          <a:bodyPr wrap="square" rtlCol="0">
            <a:spAutoFit/>
          </a:bodyPr>
          <a:lstStyle/>
          <a:p>
            <a:pPr algn="ctr"/>
            <a:r>
              <a:rPr lang="en-GB" dirty="0" smtClean="0"/>
              <a:t>Optimization progress information</a:t>
            </a:r>
          </a:p>
        </p:txBody>
      </p:sp>
      <p:sp>
        <p:nvSpPr>
          <p:cNvPr id="15" name="TextBox 14"/>
          <p:cNvSpPr txBox="1"/>
          <p:nvPr/>
        </p:nvSpPr>
        <p:spPr>
          <a:xfrm>
            <a:off x="3630822" y="5279938"/>
            <a:ext cx="1130631" cy="369332"/>
          </a:xfrm>
          <a:prstGeom prst="rect">
            <a:avLst/>
          </a:prstGeom>
          <a:noFill/>
        </p:spPr>
        <p:txBody>
          <a:bodyPr wrap="none" rtlCol="0">
            <a:spAutoFit/>
          </a:bodyPr>
          <a:lstStyle/>
          <a:p>
            <a:r>
              <a:rPr lang="en-GB" dirty="0" smtClean="0"/>
              <a:t>Pareto set</a:t>
            </a:r>
            <a:endParaRPr lang="en-GB" dirty="0"/>
          </a:p>
        </p:txBody>
      </p:sp>
      <p:cxnSp>
        <p:nvCxnSpPr>
          <p:cNvPr id="16" name="Straight Connector 15"/>
          <p:cNvCxnSpPr>
            <a:stCxn id="15" idx="3"/>
          </p:cNvCxnSpPr>
          <p:nvPr/>
        </p:nvCxnSpPr>
        <p:spPr>
          <a:xfrm flipV="1">
            <a:off x="4761453" y="4869160"/>
            <a:ext cx="2258819" cy="595444"/>
          </a:xfrm>
          <a:prstGeom prst="line">
            <a:avLst/>
          </a:prstGeom>
        </p:spPr>
        <p:style>
          <a:lnRef idx="1">
            <a:schemeClr val="accent1"/>
          </a:lnRef>
          <a:fillRef idx="0">
            <a:schemeClr val="accent1"/>
          </a:fillRef>
          <a:effectRef idx="0">
            <a:schemeClr val="accent1"/>
          </a:effectRef>
          <a:fontRef idx="minor">
            <a:schemeClr val="tx1"/>
          </a:fontRef>
        </p:style>
      </p:cxnSp>
      <p:pic>
        <p:nvPicPr>
          <p:cNvPr id="1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06690" y="1073010"/>
            <a:ext cx="2292765" cy="1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3750" y="1073010"/>
            <a:ext cx="2292764" cy="155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Straight Connector 18"/>
          <p:cNvCxnSpPr>
            <a:stCxn id="14" idx="0"/>
          </p:cNvCxnSpPr>
          <p:nvPr/>
        </p:nvCxnSpPr>
        <p:spPr>
          <a:xfrm flipV="1">
            <a:off x="3650538" y="1791638"/>
            <a:ext cx="731857" cy="167637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23050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Optimization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13</a:t>
            </a:fld>
            <a:endParaRPr lang="en-GB" dirty="0"/>
          </a:p>
        </p:txBody>
      </p:sp>
      <p:pic>
        <p:nvPicPr>
          <p:cNvPr id="5" name="Obrázek 80" descr="input_window.png"/>
          <p:cNvPicPr/>
          <p:nvPr/>
        </p:nvPicPr>
        <p:blipFill>
          <a:blip r:embed="rId3" cstate="print"/>
          <a:stretch>
            <a:fillRect/>
          </a:stretch>
        </p:blipFill>
        <p:spPr>
          <a:xfrm>
            <a:off x="611561" y="620688"/>
            <a:ext cx="3583491" cy="2880320"/>
          </a:xfrm>
          <a:prstGeom prst="rect">
            <a:avLst/>
          </a:prstGeom>
        </p:spPr>
      </p:pic>
      <p:pic>
        <p:nvPicPr>
          <p:cNvPr id="6" name="Obrázek 83" descr="output_window.png"/>
          <p:cNvPicPr/>
          <p:nvPr/>
        </p:nvPicPr>
        <p:blipFill>
          <a:blip r:embed="rId4" cstate="print"/>
          <a:stretch>
            <a:fillRect/>
          </a:stretch>
        </p:blipFill>
        <p:spPr>
          <a:xfrm>
            <a:off x="5004048" y="620688"/>
            <a:ext cx="3552701" cy="2880320"/>
          </a:xfrm>
          <a:prstGeom prst="rect">
            <a:avLst/>
          </a:prstGeom>
        </p:spPr>
      </p:pic>
      <p:sp>
        <p:nvSpPr>
          <p:cNvPr id="8" name="TextBox 7"/>
          <p:cNvSpPr txBox="1"/>
          <p:nvPr/>
        </p:nvSpPr>
        <p:spPr>
          <a:xfrm>
            <a:off x="344362" y="3717032"/>
            <a:ext cx="8044062" cy="2554545"/>
          </a:xfrm>
          <a:prstGeom prst="rect">
            <a:avLst/>
          </a:prstGeom>
          <a:noFill/>
        </p:spPr>
        <p:txBody>
          <a:bodyPr wrap="none" rtlCol="0">
            <a:spAutoFit/>
          </a:bodyPr>
          <a:lstStyle/>
          <a:p>
            <a:pPr marL="285750" indent="-285750">
              <a:spcAft>
                <a:spcPts val="1200"/>
              </a:spcAft>
              <a:buFont typeface="Arial" panose="020B0604020202020204" pitchFamily="34" charset="0"/>
              <a:buChar char="•"/>
            </a:pPr>
            <a:r>
              <a:rPr lang="en-GB" sz="2800" dirty="0"/>
              <a:t>Template of input file for </a:t>
            </a:r>
            <a:r>
              <a:rPr lang="en-GB" sz="2800" dirty="0" smtClean="0"/>
              <a:t>ABAQUS, </a:t>
            </a:r>
            <a:br>
              <a:rPr lang="en-GB" sz="2800" dirty="0" smtClean="0"/>
            </a:br>
            <a:r>
              <a:rPr lang="en-GB" sz="2800" dirty="0" smtClean="0"/>
              <a:t>which </a:t>
            </a:r>
            <a:r>
              <a:rPr lang="en-GB" sz="2800" dirty="0"/>
              <a:t>is a Python script in this </a:t>
            </a:r>
            <a:r>
              <a:rPr lang="en-GB" sz="2800" dirty="0" smtClean="0"/>
              <a:t>case</a:t>
            </a:r>
          </a:p>
          <a:p>
            <a:pPr marL="285750" indent="-285750">
              <a:spcAft>
                <a:spcPts val="1200"/>
              </a:spcAft>
              <a:buFont typeface="Arial" panose="020B0604020202020204" pitchFamily="34" charset="0"/>
              <a:buChar char="•"/>
            </a:pPr>
            <a:r>
              <a:rPr lang="en-GB" sz="2800" dirty="0"/>
              <a:t>Rules defining the position of output parameter </a:t>
            </a:r>
            <a:r>
              <a:rPr lang="en-GB" sz="2800" dirty="0" smtClean="0"/>
              <a:t/>
            </a:r>
            <a:br>
              <a:rPr lang="en-GB" sz="2800" dirty="0" smtClean="0"/>
            </a:br>
            <a:r>
              <a:rPr lang="en-GB" sz="2800" dirty="0" smtClean="0"/>
              <a:t>values </a:t>
            </a:r>
            <a:r>
              <a:rPr lang="en-GB" sz="2800" dirty="0"/>
              <a:t>in output </a:t>
            </a:r>
            <a:r>
              <a:rPr lang="en-GB" sz="2800" dirty="0" smtClean="0"/>
              <a:t>file</a:t>
            </a:r>
          </a:p>
          <a:p>
            <a:pPr marL="285750" indent="-285750">
              <a:spcAft>
                <a:spcPts val="1200"/>
              </a:spcAft>
              <a:buFont typeface="Arial" panose="020B0604020202020204" pitchFamily="34" charset="0"/>
              <a:buChar char="•"/>
            </a:pPr>
            <a:r>
              <a:rPr lang="en-GB" sz="2800" dirty="0"/>
              <a:t>Commands to execute in order to start computation</a:t>
            </a:r>
            <a:endParaRPr lang="en-GB" sz="2800" dirty="0" smtClean="0"/>
          </a:p>
        </p:txBody>
      </p:sp>
    </p:spTree>
    <p:extLst>
      <p:ext uri="{BB962C8B-B14F-4D97-AF65-F5344CB8AC3E}">
        <p14:creationId xmlns:p14="http://schemas.microsoft.com/office/powerpoint/2010/main" val="3130962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Optimization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14</a:t>
            </a:fld>
            <a:endParaRPr lang="en-GB" dirty="0"/>
          </a:p>
        </p:txBody>
      </p:sp>
      <p:pic>
        <p:nvPicPr>
          <p:cNvPr id="5" name="Obrázek 8" descr="ONE CRANK OILHOLE catia vykres - parametry.jpg"/>
          <p:cNvPicPr/>
          <p:nvPr/>
        </p:nvPicPr>
        <p:blipFill>
          <a:blip r:embed="rId3" cstate="print"/>
          <a:srcRect/>
          <a:stretch>
            <a:fillRect/>
          </a:stretch>
        </p:blipFill>
        <p:spPr>
          <a:xfrm>
            <a:off x="6372200" y="692696"/>
            <a:ext cx="2231390" cy="2512060"/>
          </a:xfrm>
          <a:prstGeom prst="rect">
            <a:avLst/>
          </a:prstGeom>
        </p:spPr>
      </p:pic>
      <p:sp>
        <p:nvSpPr>
          <p:cNvPr id="7" name="TextBox 6"/>
          <p:cNvSpPr txBox="1"/>
          <p:nvPr/>
        </p:nvSpPr>
        <p:spPr>
          <a:xfrm>
            <a:off x="251520" y="764704"/>
            <a:ext cx="5126147" cy="2908489"/>
          </a:xfrm>
          <a:prstGeom prst="rect">
            <a:avLst/>
          </a:prstGeom>
          <a:noFill/>
        </p:spPr>
        <p:txBody>
          <a:bodyPr wrap="none" rtlCol="0">
            <a:spAutoFit/>
          </a:bodyPr>
          <a:lstStyle/>
          <a:p>
            <a:pPr>
              <a:spcAft>
                <a:spcPts val="1800"/>
              </a:spcAft>
            </a:pPr>
            <a:r>
              <a:rPr lang="en-GB" sz="2800" dirty="0" smtClean="0"/>
              <a:t>Parameters used for optimization:</a:t>
            </a:r>
          </a:p>
          <a:p>
            <a:pPr marL="342900" indent="-342900">
              <a:buFont typeface="Arial" panose="020B0604020202020204" pitchFamily="34" charset="0"/>
              <a:buChar char="•"/>
            </a:pPr>
            <a:r>
              <a:rPr lang="en-GB" sz="2800" dirty="0" smtClean="0"/>
              <a:t>width of cheek</a:t>
            </a:r>
          </a:p>
          <a:p>
            <a:pPr marL="342900" indent="-342900">
              <a:buFont typeface="Arial" panose="020B0604020202020204" pitchFamily="34" charset="0"/>
              <a:buChar char="•"/>
            </a:pPr>
            <a:r>
              <a:rPr lang="en-GB" sz="2800" dirty="0"/>
              <a:t>l</a:t>
            </a:r>
            <a:r>
              <a:rPr lang="en-GB" sz="2800" dirty="0" smtClean="0"/>
              <a:t>ength of main journal</a:t>
            </a:r>
          </a:p>
          <a:p>
            <a:pPr marL="342900" indent="-342900">
              <a:buFont typeface="Arial" panose="020B0604020202020204" pitchFamily="34" charset="0"/>
              <a:buChar char="•"/>
            </a:pPr>
            <a:r>
              <a:rPr lang="en-GB" sz="2800" dirty="0" smtClean="0"/>
              <a:t>diameter of main journal</a:t>
            </a:r>
          </a:p>
          <a:p>
            <a:pPr marL="342900" indent="-342900">
              <a:buFont typeface="Arial" panose="020B0604020202020204" pitchFamily="34" charset="0"/>
              <a:buChar char="•"/>
            </a:pPr>
            <a:r>
              <a:rPr lang="en-GB" sz="2800" dirty="0" smtClean="0"/>
              <a:t>fillet radius</a:t>
            </a:r>
          </a:p>
          <a:p>
            <a:endParaRPr lang="en-GB" sz="2800" dirty="0"/>
          </a:p>
        </p:txBody>
      </p:sp>
      <p:pic>
        <p:nvPicPr>
          <p:cNvPr id="10" name="Picture 9"/>
          <p:cNvPicPr/>
          <p:nvPr/>
        </p:nvPicPr>
        <p:blipFill>
          <a:blip r:embed="rId4"/>
          <a:stretch>
            <a:fillRect/>
          </a:stretch>
        </p:blipFill>
        <p:spPr>
          <a:xfrm>
            <a:off x="6030570" y="3243719"/>
            <a:ext cx="2914650" cy="3008630"/>
          </a:xfrm>
          <a:prstGeom prst="rect">
            <a:avLst/>
          </a:prstGeom>
        </p:spPr>
      </p:pic>
      <p:sp>
        <p:nvSpPr>
          <p:cNvPr id="11" name="TextBox 10"/>
          <p:cNvSpPr txBox="1"/>
          <p:nvPr/>
        </p:nvSpPr>
        <p:spPr>
          <a:xfrm>
            <a:off x="251520" y="3916213"/>
            <a:ext cx="4968552" cy="1384995"/>
          </a:xfrm>
          <a:prstGeom prst="rect">
            <a:avLst/>
          </a:prstGeom>
          <a:noFill/>
        </p:spPr>
        <p:txBody>
          <a:bodyPr wrap="square" rtlCol="0">
            <a:spAutoFit/>
          </a:bodyPr>
          <a:lstStyle/>
          <a:p>
            <a:r>
              <a:rPr lang="en-GB" sz="2800" dirty="0"/>
              <a:t>As a result of this optimization, 281.6 grams of material </a:t>
            </a:r>
            <a:r>
              <a:rPr lang="en-GB" sz="2800" dirty="0" smtClean="0"/>
              <a:t>were </a:t>
            </a:r>
            <a:r>
              <a:rPr lang="en-GB" sz="2800" dirty="0"/>
              <a:t>saved for one crank.</a:t>
            </a:r>
          </a:p>
        </p:txBody>
      </p:sp>
    </p:spTree>
    <p:extLst>
      <p:ext uri="{BB962C8B-B14F-4D97-AF65-F5344CB8AC3E}">
        <p14:creationId xmlns:p14="http://schemas.microsoft.com/office/powerpoint/2010/main" val="1813174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a:t>
            </a:r>
            <a:endParaRPr lang="en-GB" dirty="0"/>
          </a:p>
        </p:txBody>
      </p:sp>
      <p:sp>
        <p:nvSpPr>
          <p:cNvPr id="3" name="Content Placeholder 2"/>
          <p:cNvSpPr>
            <a:spLocks noGrp="1"/>
          </p:cNvSpPr>
          <p:nvPr>
            <p:ph idx="1"/>
          </p:nvPr>
        </p:nvSpPr>
        <p:spPr/>
        <p:txBody>
          <a:bodyPr/>
          <a:lstStyle/>
          <a:p>
            <a:r>
              <a:rPr lang="en-GB" sz="2800" dirty="0"/>
              <a:t>Finite-element (FE) model of crankshaft was created in ABAQUS using geometry, measured on a real </a:t>
            </a:r>
            <a:r>
              <a:rPr lang="en-GB" sz="2800" dirty="0" smtClean="0"/>
              <a:t>crankshaft.</a:t>
            </a:r>
          </a:p>
          <a:p>
            <a:r>
              <a:rPr lang="en-GB" sz="2800" dirty="0"/>
              <a:t>Simplified FE model of one crank was created using two planes of symmetry in order to reduce computational </a:t>
            </a:r>
            <a:r>
              <a:rPr lang="en-GB" sz="2800" dirty="0" smtClean="0"/>
              <a:t>time.</a:t>
            </a:r>
          </a:p>
          <a:p>
            <a:r>
              <a:rPr lang="en-GB" sz="2800" dirty="0"/>
              <a:t>Preliminary optimization using DASY software was performed with two optimization goals: </a:t>
            </a:r>
            <a:r>
              <a:rPr lang="en-GB" sz="2800" dirty="0" smtClean="0"/>
              <a:t>minimize mass </a:t>
            </a:r>
            <a:r>
              <a:rPr lang="en-GB" sz="2800" dirty="0"/>
              <a:t>and stress</a:t>
            </a:r>
            <a:r>
              <a:rPr lang="en-GB" sz="2800" dirty="0" smtClean="0"/>
              <a:t>.</a:t>
            </a:r>
            <a:endParaRPr lang="en-GB" sz="2800" dirty="0" smtClean="0"/>
          </a:p>
          <a:p>
            <a:r>
              <a:rPr lang="en-GB" sz="2800" dirty="0"/>
              <a:t>As a result of this preliminary study, 1080 grams of material were saved, which is more than 6% of the original crankshaft mass</a:t>
            </a:r>
            <a:r>
              <a:rPr lang="en-GB" sz="2800" dirty="0" smtClean="0"/>
              <a:t>.</a:t>
            </a:r>
            <a:endParaRPr lang="en-GB" sz="2800"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15</a:t>
            </a:fld>
            <a:endParaRPr lang="en-GB" dirty="0"/>
          </a:p>
        </p:txBody>
      </p:sp>
    </p:spTree>
    <p:extLst>
      <p:ext uri="{BB962C8B-B14F-4D97-AF65-F5344CB8AC3E}">
        <p14:creationId xmlns:p14="http://schemas.microsoft.com/office/powerpoint/2010/main" val="1386558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Acknowledgments</a:t>
            </a:r>
            <a:endParaRPr lang="en-GB" dirty="0"/>
          </a:p>
        </p:txBody>
      </p:sp>
      <p:sp>
        <p:nvSpPr>
          <p:cNvPr id="3" name="Content Placeholder 2"/>
          <p:cNvSpPr>
            <a:spLocks noGrp="1"/>
          </p:cNvSpPr>
          <p:nvPr>
            <p:ph idx="1"/>
          </p:nvPr>
        </p:nvSpPr>
        <p:spPr>
          <a:xfrm>
            <a:off x="457200" y="836712"/>
            <a:ext cx="8229600" cy="5328592"/>
          </a:xfrm>
        </p:spPr>
        <p:txBody>
          <a:bodyPr/>
          <a:lstStyle/>
          <a:p>
            <a:pPr lvl="0"/>
            <a:r>
              <a:rPr lang="en-GB" dirty="0"/>
              <a:t>Technological Agency, Czech Republic, programme Centre of Competence, project #TE01020020 Josef </a:t>
            </a:r>
            <a:r>
              <a:rPr lang="en-GB" dirty="0" err="1"/>
              <a:t>Božek</a:t>
            </a:r>
            <a:r>
              <a:rPr lang="en-GB" dirty="0"/>
              <a:t> Competence Centre for Automotive Industry.</a:t>
            </a:r>
          </a:p>
          <a:p>
            <a:pPr lvl="0"/>
            <a:r>
              <a:rPr lang="en-GB" dirty="0"/>
              <a:t>EU Regional Development Fund in OP R&amp;D for Innovations (OP </a:t>
            </a:r>
            <a:r>
              <a:rPr lang="en-GB" dirty="0" err="1"/>
              <a:t>VaVpI</a:t>
            </a:r>
            <a:r>
              <a:rPr lang="en-GB" dirty="0"/>
              <a:t>) and Ministry of Education, Czech Republic, project #CZ.1.05/2.1.00/03.0125 Acquisition of Technology for Vehicle </a:t>
            </a:r>
            <a:r>
              <a:rPr lang="en-GB" dirty="0" err="1"/>
              <a:t>Center</a:t>
            </a:r>
            <a:r>
              <a:rPr lang="en-GB" dirty="0"/>
              <a:t> of Sustainable Mobility</a:t>
            </a:r>
            <a:r>
              <a:rPr lang="en-GB" dirty="0" smtClean="0"/>
              <a:t>.</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16</a:t>
            </a:fld>
            <a:endParaRPr lang="en-GB" dirty="0"/>
          </a:p>
        </p:txBody>
      </p:sp>
    </p:spTree>
    <p:extLst>
      <p:ext uri="{BB962C8B-B14F-4D97-AF65-F5344CB8AC3E}">
        <p14:creationId xmlns:p14="http://schemas.microsoft.com/office/powerpoint/2010/main" val="3479665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4"/>
          <p:cNvSpPr txBox="1">
            <a:spLocks noChangeArrowheads="1"/>
          </p:cNvSpPr>
          <p:nvPr/>
        </p:nvSpPr>
        <p:spPr bwMode="auto">
          <a:xfrm>
            <a:off x="0" y="3068960"/>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kumimoji="1" lang="en-US" sz="4400" b="1" dirty="0">
                <a:latin typeface="+mj-lt"/>
                <a:ea typeface="+mj-ea"/>
                <a:cs typeface="+mj-cs"/>
              </a:rPr>
              <a:t>Thank</a:t>
            </a:r>
            <a:r>
              <a:rPr lang="en-US" sz="4400" dirty="0"/>
              <a:t> </a:t>
            </a:r>
            <a:r>
              <a:rPr kumimoji="1" lang="en-US" sz="4400" b="1" dirty="0">
                <a:latin typeface="+mj-lt"/>
                <a:ea typeface="+mj-ea"/>
                <a:cs typeface="+mj-cs"/>
              </a:rPr>
              <a:t>you for your attention!</a:t>
            </a:r>
            <a:endParaRPr kumimoji="1" lang="cs-CZ" sz="4400" b="1" dirty="0">
              <a:latin typeface="+mj-lt"/>
              <a:ea typeface="+mj-ea"/>
              <a:cs typeface="+mj-cs"/>
            </a:endParaRPr>
          </a:p>
        </p:txBody>
      </p:sp>
      <p:sp>
        <p:nvSpPr>
          <p:cNvPr id="6" name="TextBox 10"/>
          <p:cNvSpPr txBox="1">
            <a:spLocks noChangeArrowheads="1"/>
          </p:cNvSpPr>
          <p:nvPr/>
        </p:nvSpPr>
        <p:spPr bwMode="auto">
          <a:xfrm>
            <a:off x="0" y="4941168"/>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kumimoji="1" lang="en-US" sz="3200" dirty="0">
                <a:latin typeface="+mj-lt"/>
                <a:ea typeface="+mj-ea"/>
                <a:cs typeface="+mj-cs"/>
              </a:rPr>
              <a:t>E-mail: </a:t>
            </a:r>
            <a:r>
              <a:rPr kumimoji="1" lang="en-US" sz="3200" b="1" dirty="0">
                <a:latin typeface="+mj-lt"/>
                <a:ea typeface="+mj-ea"/>
                <a:cs typeface="+mj-cs"/>
              </a:rPr>
              <a:t>sergii.bogomolov@fs.cvut.cz</a:t>
            </a:r>
          </a:p>
        </p:txBody>
      </p:sp>
      <p:sp>
        <p:nvSpPr>
          <p:cNvPr id="8" name="Title 1"/>
          <p:cNvSpPr>
            <a:spLocks noGrp="1"/>
          </p:cNvSpPr>
          <p:nvPr>
            <p:ph type="ctrTitle"/>
          </p:nvPr>
        </p:nvSpPr>
        <p:spPr>
          <a:xfrm>
            <a:off x="0" y="260647"/>
            <a:ext cx="9144000" cy="2160241"/>
          </a:xfrm>
        </p:spPr>
        <p:txBody>
          <a:bodyPr>
            <a:noAutofit/>
          </a:bodyPr>
          <a:lstStyle/>
          <a:p>
            <a:r>
              <a:rPr lang="en-GB" sz="4000" cap="all" dirty="0"/>
              <a:t>EARLY STAGE OPTIMIZATION OF CRANKSHAFT MASS USING DESIGN ASSISTANCE SYSTEM (DASY)</a:t>
            </a:r>
            <a:endParaRPr lang="en-GB" sz="4000" dirty="0"/>
          </a:p>
        </p:txBody>
      </p:sp>
    </p:spTree>
    <p:extLst>
      <p:ext uri="{BB962C8B-B14F-4D97-AF65-F5344CB8AC3E}">
        <p14:creationId xmlns:p14="http://schemas.microsoft.com/office/powerpoint/2010/main" val="3815330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Outline</a:t>
            </a:r>
            <a:endParaRPr lang="en-GB" dirty="0"/>
          </a:p>
        </p:txBody>
      </p:sp>
      <p:sp>
        <p:nvSpPr>
          <p:cNvPr id="3" name="Content Placeholder 2"/>
          <p:cNvSpPr>
            <a:spLocks noGrp="1"/>
          </p:cNvSpPr>
          <p:nvPr>
            <p:ph idx="1"/>
          </p:nvPr>
        </p:nvSpPr>
        <p:spPr>
          <a:xfrm>
            <a:off x="251520" y="764704"/>
            <a:ext cx="8712968" cy="5112568"/>
          </a:xfrm>
        </p:spPr>
        <p:txBody>
          <a:bodyPr>
            <a:noAutofit/>
          </a:bodyPr>
          <a:lstStyle/>
          <a:p>
            <a:pPr>
              <a:spcBef>
                <a:spcPts val="0"/>
              </a:spcBef>
              <a:spcAft>
                <a:spcPts val="1200"/>
              </a:spcAft>
            </a:pPr>
            <a:r>
              <a:rPr lang="en-US" sz="3600" dirty="0" smtClean="0"/>
              <a:t>Introduction</a:t>
            </a:r>
            <a:endParaRPr lang="en-US" sz="3600" dirty="0"/>
          </a:p>
          <a:p>
            <a:pPr>
              <a:spcBef>
                <a:spcPts val="0"/>
              </a:spcBef>
              <a:spcAft>
                <a:spcPts val="1200"/>
              </a:spcAft>
            </a:pPr>
            <a:r>
              <a:rPr lang="en-US" sz="3600" dirty="0" smtClean="0"/>
              <a:t>FE Model</a:t>
            </a:r>
            <a:endParaRPr lang="en-US" sz="3600" dirty="0"/>
          </a:p>
          <a:p>
            <a:pPr lvl="1">
              <a:spcBef>
                <a:spcPts val="0"/>
              </a:spcBef>
              <a:spcAft>
                <a:spcPts val="1200"/>
              </a:spcAft>
            </a:pPr>
            <a:r>
              <a:rPr lang="en-US" dirty="0" smtClean="0"/>
              <a:t>Full Model</a:t>
            </a:r>
          </a:p>
          <a:p>
            <a:pPr lvl="1">
              <a:spcBef>
                <a:spcPts val="0"/>
              </a:spcBef>
              <a:spcAft>
                <a:spcPts val="1200"/>
              </a:spcAft>
            </a:pPr>
            <a:r>
              <a:rPr lang="en-US" dirty="0" smtClean="0"/>
              <a:t>Simplified Model</a:t>
            </a:r>
            <a:endParaRPr lang="en-US" dirty="0"/>
          </a:p>
          <a:p>
            <a:pPr>
              <a:spcBef>
                <a:spcPts val="0"/>
              </a:spcBef>
              <a:spcAft>
                <a:spcPts val="1200"/>
              </a:spcAft>
            </a:pPr>
            <a:r>
              <a:rPr lang="en-US" sz="3600" dirty="0"/>
              <a:t>Design Assistance System </a:t>
            </a:r>
            <a:r>
              <a:rPr lang="en-US" sz="3600" dirty="0" smtClean="0"/>
              <a:t>(DASY)</a:t>
            </a:r>
            <a:endParaRPr lang="en-US" sz="3600" dirty="0"/>
          </a:p>
          <a:p>
            <a:pPr lvl="1">
              <a:spcBef>
                <a:spcPts val="0"/>
              </a:spcBef>
              <a:spcAft>
                <a:spcPts val="1200"/>
              </a:spcAft>
            </a:pPr>
            <a:r>
              <a:rPr lang="en-US" dirty="0" smtClean="0"/>
              <a:t>Description</a:t>
            </a:r>
          </a:p>
          <a:p>
            <a:pPr lvl="1">
              <a:spcBef>
                <a:spcPts val="0"/>
              </a:spcBef>
              <a:spcAft>
                <a:spcPts val="1200"/>
              </a:spcAft>
            </a:pPr>
            <a:r>
              <a:rPr lang="en-US" dirty="0" smtClean="0"/>
              <a:t>Optimization</a:t>
            </a:r>
            <a:endParaRPr lang="en-US" dirty="0"/>
          </a:p>
          <a:p>
            <a:pPr>
              <a:spcBef>
                <a:spcPts val="0"/>
              </a:spcBef>
              <a:spcAft>
                <a:spcPts val="1200"/>
              </a:spcAft>
            </a:pPr>
            <a:r>
              <a:rPr lang="en-US" sz="3600" dirty="0"/>
              <a:t>Conclusion</a:t>
            </a:r>
            <a:endParaRPr lang="en-GB" sz="3600"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a:t>
            </a:fld>
            <a:endParaRPr lang="en-GB" dirty="0"/>
          </a:p>
        </p:txBody>
      </p:sp>
    </p:spTree>
    <p:extLst>
      <p:ext uri="{BB962C8B-B14F-4D97-AF65-F5344CB8AC3E}">
        <p14:creationId xmlns:p14="http://schemas.microsoft.com/office/powerpoint/2010/main" val="35850037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Introduction</a:t>
            </a:r>
            <a:endParaRPr lang="en-GB" dirty="0"/>
          </a:p>
        </p:txBody>
      </p:sp>
      <p:sp>
        <p:nvSpPr>
          <p:cNvPr id="3" name="Content Placeholder 2"/>
          <p:cNvSpPr>
            <a:spLocks noGrp="1"/>
          </p:cNvSpPr>
          <p:nvPr>
            <p:ph idx="1"/>
          </p:nvPr>
        </p:nvSpPr>
        <p:spPr/>
        <p:txBody>
          <a:bodyPr/>
          <a:lstStyle/>
          <a:p>
            <a:pPr marL="0" indent="0" algn="just">
              <a:buNone/>
            </a:pPr>
            <a:r>
              <a:rPr lang="en-GB" dirty="0"/>
              <a:t>Crankshaft is one of the most critical and important parts of the internal combustion engine (ICE) and its proper design is an important task</a:t>
            </a:r>
            <a:r>
              <a:rPr lang="en-GB" dirty="0" smtClean="0"/>
              <a:t>.</a:t>
            </a:r>
          </a:p>
          <a:p>
            <a:pPr marL="0" indent="0" algn="just">
              <a:buNone/>
            </a:pPr>
            <a:endParaRPr lang="en-GB" dirty="0" smtClean="0"/>
          </a:p>
          <a:p>
            <a:pPr marL="0" indent="0" algn="just">
              <a:buNone/>
            </a:pPr>
            <a:r>
              <a:rPr lang="en-GB" dirty="0" smtClean="0"/>
              <a:t>During this study we wanted to optimize crankshaft design in a way that the optimized design can still be used in the original engine. This has limited the selection of possible changes to the design.</a:t>
            </a:r>
          </a:p>
        </p:txBody>
      </p:sp>
      <p:sp>
        <p:nvSpPr>
          <p:cNvPr id="4" name="Slide Number Placeholder 3"/>
          <p:cNvSpPr>
            <a:spLocks noGrp="1"/>
          </p:cNvSpPr>
          <p:nvPr>
            <p:ph type="sldNum" sz="quarter" idx="12"/>
          </p:nvPr>
        </p:nvSpPr>
        <p:spPr/>
        <p:txBody>
          <a:bodyPr/>
          <a:lstStyle/>
          <a:p>
            <a:fld id="{1C11CC67-19AF-4969-BC07-EF43E100F96B}" type="slidenum">
              <a:rPr lang="en-GB" smtClean="0"/>
              <a:pPr/>
              <a:t>3</a:t>
            </a:fld>
            <a:endParaRPr lang="en-GB" dirty="0"/>
          </a:p>
        </p:txBody>
      </p:sp>
    </p:spTree>
    <p:extLst>
      <p:ext uri="{BB962C8B-B14F-4D97-AF65-F5344CB8AC3E}">
        <p14:creationId xmlns:p14="http://schemas.microsoft.com/office/powerpoint/2010/main" val="3032431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FE Model</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4</a:t>
            </a:fld>
            <a:endParaRPr lang="en-GB" dirty="0"/>
          </a:p>
        </p:txBody>
      </p:sp>
      <p:pic>
        <p:nvPicPr>
          <p:cNvPr id="6" name="obrázek 4" descr="C:\Users\TOMAS\Desktop\DP\obr DP\load v2.png"/>
          <p:cNvPicPr/>
          <p:nvPr/>
        </p:nvPicPr>
        <p:blipFill>
          <a:blip r:embed="rId3" cstate="print"/>
          <a:srcRect/>
          <a:stretch>
            <a:fillRect/>
          </a:stretch>
        </p:blipFill>
        <p:spPr bwMode="auto">
          <a:xfrm>
            <a:off x="395536" y="736154"/>
            <a:ext cx="2323519" cy="2518878"/>
          </a:xfrm>
          <a:prstGeom prst="rect">
            <a:avLst/>
          </a:prstGeom>
          <a:noFill/>
          <a:ln w="9525">
            <a:noFill/>
            <a:miter lim="800000"/>
            <a:headEnd/>
            <a:tailEnd/>
          </a:ln>
        </p:spPr>
      </p:pic>
      <p:sp>
        <p:nvSpPr>
          <p:cNvPr id="7" name="TextBox 6"/>
          <p:cNvSpPr txBox="1"/>
          <p:nvPr/>
        </p:nvSpPr>
        <p:spPr>
          <a:xfrm>
            <a:off x="179512" y="3886597"/>
            <a:ext cx="8712968" cy="1846659"/>
          </a:xfrm>
          <a:prstGeom prst="rect">
            <a:avLst/>
          </a:prstGeom>
          <a:noFill/>
        </p:spPr>
        <p:txBody>
          <a:bodyPr wrap="square" rtlCol="0">
            <a:spAutoFit/>
          </a:bodyPr>
          <a:lstStyle/>
          <a:p>
            <a:pPr marL="457200" indent="-457200">
              <a:spcAft>
                <a:spcPts val="1800"/>
              </a:spcAft>
              <a:buFont typeface="Arial" panose="020B0604020202020204" pitchFamily="34" charset="0"/>
              <a:buChar char="•"/>
            </a:pPr>
            <a:r>
              <a:rPr lang="en-GB" sz="2800" dirty="0" smtClean="0"/>
              <a:t>Real crankshaft was measured and modelled in </a:t>
            </a:r>
            <a:r>
              <a:rPr lang="en-GB" sz="2800" dirty="0" err="1" smtClean="0"/>
              <a:t>Abaqus</a:t>
            </a:r>
            <a:r>
              <a:rPr lang="en-GB" sz="2800" dirty="0" smtClean="0"/>
              <a:t>.</a:t>
            </a:r>
          </a:p>
          <a:p>
            <a:pPr marL="457200" indent="-457200">
              <a:spcAft>
                <a:spcPts val="1800"/>
              </a:spcAft>
              <a:buFont typeface="Arial" panose="020B0604020202020204" pitchFamily="34" charset="0"/>
              <a:buChar char="•"/>
            </a:pPr>
            <a:r>
              <a:rPr lang="en-GB" sz="2800" dirty="0" smtClean="0"/>
              <a:t>Model is detailed and good for one-time computations.</a:t>
            </a:r>
          </a:p>
          <a:p>
            <a:pPr marL="457200" indent="-457200">
              <a:spcAft>
                <a:spcPts val="1800"/>
              </a:spcAft>
              <a:buFont typeface="Arial" panose="020B0604020202020204" pitchFamily="34" charset="0"/>
              <a:buChar char="•"/>
            </a:pPr>
            <a:r>
              <a:rPr lang="en-GB" sz="2800" dirty="0" smtClean="0"/>
              <a:t>Can be used to verify optimized design.</a:t>
            </a:r>
            <a:endParaRPr lang="en-GB" sz="2800" dirty="0"/>
          </a:p>
        </p:txBody>
      </p:sp>
      <p:pic>
        <p:nvPicPr>
          <p:cNvPr id="8" name="obrázek 1" descr="C:\Users\TOMAS\Desktop\DP\obr DP\mesh - half.png"/>
          <p:cNvPicPr/>
          <p:nvPr/>
        </p:nvPicPr>
        <p:blipFill>
          <a:blip r:embed="rId4" cstate="print"/>
          <a:srcRect/>
          <a:stretch>
            <a:fillRect/>
          </a:stretch>
        </p:blipFill>
        <p:spPr bwMode="auto">
          <a:xfrm>
            <a:off x="3203848" y="645900"/>
            <a:ext cx="2350135" cy="2699385"/>
          </a:xfrm>
          <a:prstGeom prst="rect">
            <a:avLst/>
          </a:prstGeom>
          <a:noFill/>
          <a:ln w="9525">
            <a:noFill/>
            <a:miter lim="800000"/>
            <a:headEnd/>
            <a:tailEnd/>
          </a:ln>
        </p:spPr>
      </p:pic>
      <p:pic>
        <p:nvPicPr>
          <p:cNvPr id="9" name="Obrázek 55" descr="mesh - detail.png"/>
          <p:cNvPicPr/>
          <p:nvPr/>
        </p:nvPicPr>
        <p:blipFill>
          <a:blip r:embed="rId5" cstate="print"/>
          <a:srcRect/>
          <a:stretch>
            <a:fillRect/>
          </a:stretch>
        </p:blipFill>
        <p:spPr>
          <a:xfrm>
            <a:off x="6084168" y="980728"/>
            <a:ext cx="2735580" cy="1798320"/>
          </a:xfrm>
          <a:prstGeom prst="ellipse">
            <a:avLst/>
          </a:prstGeom>
        </p:spPr>
      </p:pic>
    </p:spTree>
    <p:extLst>
      <p:ext uri="{BB962C8B-B14F-4D97-AF65-F5344CB8AC3E}">
        <p14:creationId xmlns:p14="http://schemas.microsoft.com/office/powerpoint/2010/main" val="3177423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FE Model (simplified)</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5</a:t>
            </a:fld>
            <a:endParaRPr lang="en-GB" dirty="0"/>
          </a:p>
        </p:txBody>
      </p:sp>
      <p:pic>
        <p:nvPicPr>
          <p:cNvPr id="5" name="Obrázek 34" descr="model 1_2  okraj podm symm.png"/>
          <p:cNvPicPr/>
          <p:nvPr/>
        </p:nvPicPr>
        <p:blipFill>
          <a:blip r:embed="rId3" cstate="print"/>
          <a:srcRect/>
          <a:stretch>
            <a:fillRect/>
          </a:stretch>
        </p:blipFill>
        <p:spPr>
          <a:xfrm>
            <a:off x="483012" y="764704"/>
            <a:ext cx="1856740" cy="2447925"/>
          </a:xfrm>
          <a:prstGeom prst="rect">
            <a:avLst/>
          </a:prstGeom>
        </p:spPr>
      </p:pic>
      <p:pic>
        <p:nvPicPr>
          <p:cNvPr id="6" name="Obrázek 57" descr="model 1_4  okraj podm symm.png"/>
          <p:cNvPicPr/>
          <p:nvPr/>
        </p:nvPicPr>
        <p:blipFill>
          <a:blip r:embed="rId4" cstate="print"/>
          <a:srcRect/>
          <a:stretch>
            <a:fillRect/>
          </a:stretch>
        </p:blipFill>
        <p:spPr>
          <a:xfrm>
            <a:off x="3801735" y="692696"/>
            <a:ext cx="1490345" cy="2447925"/>
          </a:xfrm>
          <a:prstGeom prst="rect">
            <a:avLst/>
          </a:prstGeom>
        </p:spPr>
      </p:pic>
      <p:pic>
        <p:nvPicPr>
          <p:cNvPr id="7" name="Obrázek 70" descr="model 1_4  sit.png"/>
          <p:cNvPicPr/>
          <p:nvPr/>
        </p:nvPicPr>
        <p:blipFill>
          <a:blip r:embed="rId5" cstate="print"/>
          <a:srcRect/>
          <a:stretch>
            <a:fillRect/>
          </a:stretch>
        </p:blipFill>
        <p:spPr>
          <a:xfrm>
            <a:off x="7056705" y="764704"/>
            <a:ext cx="1115695" cy="2430145"/>
          </a:xfrm>
          <a:prstGeom prst="rect">
            <a:avLst/>
          </a:prstGeom>
        </p:spPr>
      </p:pic>
      <p:sp>
        <p:nvSpPr>
          <p:cNvPr id="8" name="TextBox 7"/>
          <p:cNvSpPr txBox="1"/>
          <p:nvPr/>
        </p:nvSpPr>
        <p:spPr>
          <a:xfrm>
            <a:off x="611560" y="3676670"/>
            <a:ext cx="7632848" cy="2200602"/>
          </a:xfrm>
          <a:prstGeom prst="rect">
            <a:avLst/>
          </a:prstGeom>
          <a:noFill/>
        </p:spPr>
        <p:txBody>
          <a:bodyPr wrap="square" rtlCol="0">
            <a:spAutoFit/>
          </a:bodyPr>
          <a:lstStyle/>
          <a:p>
            <a:pPr>
              <a:spcAft>
                <a:spcPts val="1800"/>
              </a:spcAft>
            </a:pPr>
            <a:r>
              <a:rPr lang="en-GB" sz="2800" dirty="0" smtClean="0"/>
              <a:t>Approaches used to reduce computational time:</a:t>
            </a:r>
          </a:p>
          <a:p>
            <a:pPr marL="457200" indent="-457200">
              <a:spcAft>
                <a:spcPts val="600"/>
              </a:spcAft>
              <a:buFont typeface="Arial" panose="020B0604020202020204" pitchFamily="34" charset="0"/>
              <a:buChar char="•"/>
            </a:pPr>
            <a:r>
              <a:rPr lang="en-GB" sz="2800" dirty="0" smtClean="0"/>
              <a:t>increase </a:t>
            </a:r>
            <a:r>
              <a:rPr lang="en-GB" sz="2800" dirty="0"/>
              <a:t>the size of </a:t>
            </a:r>
            <a:r>
              <a:rPr lang="en-GB" sz="2800" dirty="0" smtClean="0"/>
              <a:t>elements</a:t>
            </a:r>
          </a:p>
          <a:p>
            <a:pPr marL="457200" indent="-457200">
              <a:spcAft>
                <a:spcPts val="600"/>
              </a:spcAft>
              <a:buFont typeface="Arial" panose="020B0604020202020204" pitchFamily="34" charset="0"/>
              <a:buChar char="•"/>
            </a:pPr>
            <a:r>
              <a:rPr lang="en-GB" sz="2800" dirty="0" smtClean="0"/>
              <a:t>model only part of the crank</a:t>
            </a:r>
            <a:endParaRPr lang="en-GB" sz="2800" dirty="0"/>
          </a:p>
          <a:p>
            <a:pPr marL="457200" indent="-457200">
              <a:spcAft>
                <a:spcPts val="600"/>
              </a:spcAft>
              <a:buFont typeface="Arial" panose="020B0604020202020204" pitchFamily="34" charset="0"/>
              <a:buChar char="•"/>
            </a:pPr>
            <a:r>
              <a:rPr lang="en-GB" sz="2800" dirty="0" smtClean="0"/>
              <a:t>use linear elements instead of quadratic</a:t>
            </a:r>
          </a:p>
        </p:txBody>
      </p:sp>
    </p:spTree>
    <p:extLst>
      <p:ext uri="{BB962C8B-B14F-4D97-AF65-F5344CB8AC3E}">
        <p14:creationId xmlns:p14="http://schemas.microsoft.com/office/powerpoint/2010/main" val="2464207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 Assistance System (DASY)</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6</a:t>
            </a:fld>
            <a:endParaRPr lang="en-GB" dirty="0"/>
          </a:p>
        </p:txBody>
      </p:sp>
      <p:pic>
        <p:nvPicPr>
          <p:cNvPr id="5" name="Picture 2" descr="http://www.fallingpixel.com/products/3281/mains/RadialEngine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3908" y="980728"/>
            <a:ext cx="1512168" cy="11341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modelenginenews.org/gp2/ew_v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88951" y="1196752"/>
            <a:ext cx="1536304" cy="1135989"/>
          </a:xfrm>
          <a:prstGeom prst="rect">
            <a:avLst/>
          </a:prstGeom>
          <a:noFill/>
          <a:extLst>
            <a:ext uri="{909E8E84-426E-40DD-AFC4-6F175D3DCCD1}">
              <a14:hiddenFill xmlns:a14="http://schemas.microsoft.com/office/drawing/2010/main">
                <a:solidFill>
                  <a:srgbClr val="FFFFFF"/>
                </a:solidFill>
              </a14:hiddenFill>
            </a:ext>
          </a:extLst>
        </p:spPr>
      </p:pic>
      <p:sp>
        <p:nvSpPr>
          <p:cNvPr id="7" name="Oval 6"/>
          <p:cNvSpPr/>
          <p:nvPr/>
        </p:nvSpPr>
        <p:spPr>
          <a:xfrm>
            <a:off x="3635896" y="2564904"/>
            <a:ext cx="1728192"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Knowledge</a:t>
            </a:r>
          </a:p>
          <a:p>
            <a:pPr algn="ctr"/>
            <a:r>
              <a:rPr lang="en-US" dirty="0" smtClean="0"/>
              <a:t>Database</a:t>
            </a:r>
            <a:endParaRPr lang="en-GB" dirty="0"/>
          </a:p>
        </p:txBody>
      </p:sp>
      <p:pic>
        <p:nvPicPr>
          <p:cNvPr id="8" name="Picture 8" descr="http://www.philonnet.gr/img/ansys/fluent/RaymondsSubmission2-ab_l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3470801"/>
            <a:ext cx="1378182" cy="103363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http://www.mtfca.com/discus/messages/118802/12035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5616" y="2384644"/>
            <a:ext cx="1224136" cy="8283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www.khulsey.com/masters/tm_ferrari_f1_engine_drawing_5.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21758" y="2798810"/>
            <a:ext cx="1778634" cy="128608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http://up-ship.com/blog/wp-content/uploads/2010/01/sdoc16ad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84168" y="4365104"/>
            <a:ext cx="1630374" cy="118473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http://www.gtsparkplugs.com/images/engine_animation1.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4049660" y="4878819"/>
            <a:ext cx="1486590" cy="111494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ttp://i190.photobucket.com/albums/z305/mooreth/realistic1animation.gif"/>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92259" y="1124744"/>
            <a:ext cx="1572029" cy="157202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0" descr="http://tailwaggersguide.com/wp-content/uploads/2011/05/dog_questio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88951" y="4653136"/>
            <a:ext cx="1656184" cy="1242138"/>
          </a:xfrm>
          <a:prstGeom prst="rect">
            <a:avLst/>
          </a:prstGeom>
          <a:noFill/>
          <a:extLst>
            <a:ext uri="{909E8E84-426E-40DD-AFC4-6F175D3DCCD1}">
              <a14:hiddenFill xmlns:a14="http://schemas.microsoft.com/office/drawing/2010/main">
                <a:solidFill>
                  <a:srgbClr val="FFFFFF"/>
                </a:solidFill>
              </a14:hiddenFill>
            </a:ext>
          </a:extLst>
        </p:spPr>
      </p:pic>
      <p:cxnSp>
        <p:nvCxnSpPr>
          <p:cNvPr id="15" name="Straight Arrow Connector 14"/>
          <p:cNvCxnSpPr>
            <a:endCxn id="7" idx="1"/>
          </p:cNvCxnSpPr>
          <p:nvPr/>
        </p:nvCxnSpPr>
        <p:spPr>
          <a:xfrm>
            <a:off x="3625255" y="2332741"/>
            <a:ext cx="263729" cy="4852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5" idx="2"/>
            <a:endCxn id="7" idx="0"/>
          </p:cNvCxnSpPr>
          <p:nvPr/>
        </p:nvCxnSpPr>
        <p:spPr>
          <a:xfrm>
            <a:off x="4499992" y="2114854"/>
            <a:ext cx="0" cy="450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7" idx="7"/>
          </p:cNvCxnSpPr>
          <p:nvPr/>
        </p:nvCxnSpPr>
        <p:spPr>
          <a:xfrm flipH="1">
            <a:off x="5111000" y="2384644"/>
            <a:ext cx="685136" cy="4333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
            <a:endCxn id="7" idx="6"/>
          </p:cNvCxnSpPr>
          <p:nvPr/>
        </p:nvCxnSpPr>
        <p:spPr>
          <a:xfrm flipH="1" flipV="1">
            <a:off x="5364088" y="3429000"/>
            <a:ext cx="957670" cy="12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256076" y="3861048"/>
            <a:ext cx="82809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2" idx="0"/>
          </p:cNvCxnSpPr>
          <p:nvPr/>
        </p:nvCxnSpPr>
        <p:spPr>
          <a:xfrm flipH="1" flipV="1">
            <a:off x="4644008" y="4293096"/>
            <a:ext cx="148947" cy="5857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endCxn id="7" idx="3"/>
          </p:cNvCxnSpPr>
          <p:nvPr/>
        </p:nvCxnSpPr>
        <p:spPr>
          <a:xfrm flipV="1">
            <a:off x="3203848" y="4040008"/>
            <a:ext cx="685136" cy="757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8" idx="3"/>
          </p:cNvCxnSpPr>
          <p:nvPr/>
        </p:nvCxnSpPr>
        <p:spPr>
          <a:xfrm flipV="1">
            <a:off x="2709822" y="3632076"/>
            <a:ext cx="938253" cy="3555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2411760" y="3003159"/>
            <a:ext cx="1255365" cy="1907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3635896" y="2564135"/>
            <a:ext cx="1728192" cy="17281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600" dirty="0" smtClean="0"/>
              <a:t>DASY</a:t>
            </a:r>
            <a:endParaRPr lang="en-GB" dirty="0"/>
          </a:p>
        </p:txBody>
      </p:sp>
    </p:spTree>
    <p:extLst>
      <p:ext uri="{BB962C8B-B14F-4D97-AF65-F5344CB8AC3E}">
        <p14:creationId xmlns:p14="http://schemas.microsoft.com/office/powerpoint/2010/main" val="4183535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500"/>
                                        <p:tgtEl>
                                          <p:spTgt spid="12"/>
                                        </p:tgtEl>
                                      </p:cBhvr>
                                    </p:animEffect>
                                  </p:childTnLst>
                                </p:cTn>
                              </p:par>
                              <p:par>
                                <p:cTn id="52" presetID="10" presetClass="entr" presetSubtype="0"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par>
                                <p:cTn id="55" presetID="10" presetClass="entr" presetSubtype="0" fill="hold"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par>
                                <p:cTn id="58" presetID="10" presetClass="entr" presetSubtype="0" fill="hold"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5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10" presetClass="entr" presetSubtype="0" fill="hold"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500"/>
                                        <p:tgtEl>
                                          <p:spTgt spid="2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xit" presetSubtype="0" fill="hold" grpId="0" nodeType="withEffect">
                                  <p:stCondLst>
                                    <p:cond delay="0"/>
                                  </p:stCondLst>
                                  <p:childTnLst>
                                    <p:animEffect transition="out" filter="fade">
                                      <p:cBhvr>
                                        <p:cTn id="75" dur="500"/>
                                        <p:tgtEl>
                                          <p:spTgt spid="7"/>
                                        </p:tgtEl>
                                      </p:cBhvr>
                                    </p:animEffect>
                                    <p:set>
                                      <p:cBhvr>
                                        <p:cTn id="76"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991825"/>
            <a:ext cx="4401694" cy="33012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normAutofit fontScale="90000"/>
          </a:bodyPr>
          <a:lstStyle/>
          <a:p>
            <a:r>
              <a:rPr lang="en-US" dirty="0"/>
              <a:t>Design Assistance System (DASY)</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7</a:t>
            </a:fld>
            <a:endParaRPr lang="en-GB" dirty="0"/>
          </a:p>
        </p:txBody>
      </p:sp>
      <p:sp>
        <p:nvSpPr>
          <p:cNvPr id="5" name="TextBox 16"/>
          <p:cNvSpPr txBox="1">
            <a:spLocks noChangeArrowheads="1"/>
          </p:cNvSpPr>
          <p:nvPr/>
        </p:nvSpPr>
        <p:spPr bwMode="auto">
          <a:xfrm>
            <a:off x="227012" y="1052736"/>
            <a:ext cx="3887788" cy="46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indent="0" algn="just" fontAlgn="auto">
              <a:spcBef>
                <a:spcPts val="0"/>
              </a:spcBef>
              <a:spcAft>
                <a:spcPts val="1200"/>
              </a:spcAft>
              <a:defRPr/>
            </a:pPr>
            <a:r>
              <a:rPr kumimoji="1" lang="en-US" sz="2000" dirty="0">
                <a:latin typeface="+mn-lt"/>
                <a:cs typeface="+mn-cs"/>
              </a:rPr>
              <a:t>The key features of DASY are:</a:t>
            </a:r>
          </a:p>
          <a:p>
            <a:pPr marL="354013" indent="-176213" fontAlgn="auto">
              <a:spcBef>
                <a:spcPts val="0"/>
              </a:spcBef>
              <a:spcAft>
                <a:spcPts val="600"/>
              </a:spcAft>
              <a:buFont typeface="Arial" pitchFamily="34" charset="0"/>
              <a:buChar char="•"/>
              <a:defRPr/>
            </a:pPr>
            <a:r>
              <a:rPr kumimoji="1" lang="en-US" sz="2000" b="1" dirty="0">
                <a:latin typeface="+mn-lt"/>
                <a:cs typeface="+mn-cs"/>
              </a:rPr>
              <a:t>Creating</a:t>
            </a:r>
            <a:r>
              <a:rPr kumimoji="1" lang="en-US" sz="2000" dirty="0">
                <a:latin typeface="+mn-lt"/>
                <a:cs typeface="+mn-cs"/>
              </a:rPr>
              <a:t> components and assemblies</a:t>
            </a:r>
          </a:p>
          <a:p>
            <a:pPr marL="354013" indent="-176213" fontAlgn="auto">
              <a:spcBef>
                <a:spcPts val="0"/>
              </a:spcBef>
              <a:spcAft>
                <a:spcPts val="600"/>
              </a:spcAft>
              <a:buFont typeface="Arial" pitchFamily="34" charset="0"/>
              <a:buChar char="•"/>
              <a:defRPr/>
            </a:pPr>
            <a:r>
              <a:rPr kumimoji="1" lang="en-US" sz="2000" b="1" dirty="0">
                <a:latin typeface="+mn-lt"/>
                <a:cs typeface="+mn-cs"/>
              </a:rPr>
              <a:t>Storing</a:t>
            </a:r>
            <a:r>
              <a:rPr kumimoji="1" lang="en-US" sz="2000" dirty="0">
                <a:latin typeface="+mn-lt"/>
                <a:cs typeface="+mn-cs"/>
              </a:rPr>
              <a:t>, grouping and </a:t>
            </a:r>
            <a:r>
              <a:rPr kumimoji="1" lang="en-US" sz="2000" b="1" dirty="0">
                <a:latin typeface="+mn-lt"/>
                <a:cs typeface="+mn-cs"/>
              </a:rPr>
              <a:t>reusing</a:t>
            </a:r>
            <a:r>
              <a:rPr kumimoji="1" lang="en-US" sz="2000" dirty="0">
                <a:latin typeface="+mn-lt"/>
                <a:cs typeface="+mn-cs"/>
              </a:rPr>
              <a:t> created components</a:t>
            </a:r>
          </a:p>
          <a:p>
            <a:pPr marL="354013" indent="-176213" fontAlgn="auto">
              <a:spcBef>
                <a:spcPts val="0"/>
              </a:spcBef>
              <a:spcAft>
                <a:spcPts val="600"/>
              </a:spcAft>
              <a:buFont typeface="Arial" pitchFamily="34" charset="0"/>
              <a:buChar char="•"/>
              <a:defRPr/>
            </a:pPr>
            <a:r>
              <a:rPr kumimoji="1" lang="en-US" sz="2000" b="1" dirty="0">
                <a:latin typeface="+mn-lt"/>
                <a:cs typeface="+mn-cs"/>
              </a:rPr>
              <a:t>Storing</a:t>
            </a:r>
            <a:r>
              <a:rPr kumimoji="1" lang="en-US" sz="2000" dirty="0">
                <a:latin typeface="+mn-lt"/>
                <a:cs typeface="+mn-cs"/>
              </a:rPr>
              <a:t>, grouping and </a:t>
            </a:r>
            <a:r>
              <a:rPr kumimoji="1" lang="en-US" sz="2000" b="1" dirty="0">
                <a:latin typeface="+mn-lt"/>
                <a:cs typeface="+mn-cs"/>
              </a:rPr>
              <a:t>reusing</a:t>
            </a:r>
            <a:r>
              <a:rPr kumimoji="1" lang="en-US" sz="2000" dirty="0">
                <a:latin typeface="+mn-lt"/>
                <a:cs typeface="+mn-cs"/>
              </a:rPr>
              <a:t> created models</a:t>
            </a:r>
          </a:p>
          <a:p>
            <a:pPr marL="354013" indent="-176213" fontAlgn="auto">
              <a:spcBef>
                <a:spcPts val="0"/>
              </a:spcBef>
              <a:spcAft>
                <a:spcPts val="600"/>
              </a:spcAft>
              <a:buFont typeface="Arial" pitchFamily="34" charset="0"/>
              <a:buChar char="•"/>
              <a:defRPr/>
            </a:pPr>
            <a:r>
              <a:rPr kumimoji="1" lang="en-US" sz="2000" dirty="0" smtClean="0">
                <a:latin typeface="+mn-lt"/>
                <a:cs typeface="+mn-cs"/>
              </a:rPr>
              <a:t>Direct interaction with </a:t>
            </a:r>
            <a:r>
              <a:rPr kumimoji="1" lang="en-US" sz="2000" b="1" dirty="0" smtClean="0">
                <a:latin typeface="+mn-lt"/>
                <a:cs typeface="+mn-cs"/>
              </a:rPr>
              <a:t>CAD</a:t>
            </a:r>
            <a:r>
              <a:rPr kumimoji="1" lang="en-US" sz="2000" dirty="0" smtClean="0">
                <a:latin typeface="+mn-lt"/>
                <a:cs typeface="+mn-cs"/>
              </a:rPr>
              <a:t> systems via plugins</a:t>
            </a:r>
          </a:p>
          <a:p>
            <a:pPr marL="354013" indent="-176213" fontAlgn="auto">
              <a:spcBef>
                <a:spcPts val="0"/>
              </a:spcBef>
              <a:spcAft>
                <a:spcPts val="600"/>
              </a:spcAft>
              <a:buFont typeface="Arial" pitchFamily="34" charset="0"/>
              <a:buChar char="•"/>
              <a:defRPr/>
            </a:pPr>
            <a:r>
              <a:rPr kumimoji="1" lang="en-US" sz="2000" dirty="0" smtClean="0">
                <a:latin typeface="+mn-lt"/>
                <a:cs typeface="+mn-cs"/>
              </a:rPr>
              <a:t>Interaction with </a:t>
            </a:r>
            <a:r>
              <a:rPr kumimoji="1" lang="en-US" sz="2000" b="1" dirty="0" smtClean="0">
                <a:latin typeface="+mn-lt"/>
                <a:cs typeface="+mn-cs"/>
              </a:rPr>
              <a:t>external software</a:t>
            </a:r>
            <a:r>
              <a:rPr kumimoji="1" lang="en-US" sz="2000" dirty="0" smtClean="0">
                <a:latin typeface="+mn-lt"/>
                <a:cs typeface="+mn-cs"/>
              </a:rPr>
              <a:t> via </a:t>
            </a:r>
            <a:r>
              <a:rPr kumimoji="1" lang="en-US" sz="2000" dirty="0" err="1" smtClean="0">
                <a:latin typeface="+mn-lt"/>
                <a:cs typeface="+mn-cs"/>
              </a:rPr>
              <a:t>Input/Output</a:t>
            </a:r>
            <a:r>
              <a:rPr kumimoji="1" lang="en-US" sz="2000" dirty="0" smtClean="0">
                <a:latin typeface="+mn-lt"/>
                <a:cs typeface="+mn-cs"/>
              </a:rPr>
              <a:t> files and external methods plugins</a:t>
            </a:r>
            <a:endParaRPr kumimoji="1" lang="en-US" sz="2000" dirty="0">
              <a:latin typeface="+mn-lt"/>
              <a:cs typeface="+mn-cs"/>
            </a:endParaRPr>
          </a:p>
          <a:p>
            <a:pPr marL="354013" indent="-176213" fontAlgn="auto">
              <a:spcBef>
                <a:spcPts val="0"/>
              </a:spcBef>
              <a:spcAft>
                <a:spcPts val="600"/>
              </a:spcAft>
              <a:buFont typeface="Arial" pitchFamily="34" charset="0"/>
              <a:buChar char="•"/>
              <a:defRPr/>
            </a:pPr>
            <a:r>
              <a:rPr kumimoji="1" lang="en-US" sz="2000" dirty="0" smtClean="0">
                <a:latin typeface="+mn-lt"/>
                <a:cs typeface="+mn-cs"/>
              </a:rPr>
              <a:t>Multi-objective </a:t>
            </a:r>
            <a:r>
              <a:rPr kumimoji="1" lang="en-US" sz="2000" b="1" dirty="0" smtClean="0">
                <a:latin typeface="+mn-lt"/>
                <a:cs typeface="+mn-cs"/>
              </a:rPr>
              <a:t>optimization</a:t>
            </a:r>
            <a:endParaRPr kumimoji="1" lang="en-US" sz="2000" b="1" dirty="0">
              <a:latin typeface="+mn-lt"/>
              <a:cs typeface="+mn-cs"/>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3803530"/>
            <a:ext cx="3317354" cy="1857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9464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Assistance System (DASY)</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8</a:t>
            </a:fld>
            <a:endParaRPr lang="en-GB"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619" y="937245"/>
            <a:ext cx="5800725"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6"/>
          <p:cNvSpPr txBox="1">
            <a:spLocks noChangeArrowheads="1"/>
          </p:cNvSpPr>
          <p:nvPr/>
        </p:nvSpPr>
        <p:spPr bwMode="auto">
          <a:xfrm>
            <a:off x="252413" y="4770909"/>
            <a:ext cx="86391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fontAlgn="auto">
              <a:spcBef>
                <a:spcPts val="0"/>
              </a:spcBef>
              <a:spcAft>
                <a:spcPts val="0"/>
              </a:spcAft>
              <a:defRPr/>
            </a:pPr>
            <a:r>
              <a:rPr kumimoji="1" lang="en-US" sz="2000" dirty="0">
                <a:latin typeface="+mn-lt"/>
                <a:cs typeface="+mn-cs"/>
              </a:rPr>
              <a:t>The model in DASY is represented as a </a:t>
            </a:r>
            <a:r>
              <a:rPr kumimoji="1" lang="en-US" sz="2000" b="1" dirty="0">
                <a:latin typeface="+mn-lt"/>
                <a:cs typeface="+mn-cs"/>
              </a:rPr>
              <a:t>set of components</a:t>
            </a:r>
            <a:r>
              <a:rPr kumimoji="1" lang="en-US" sz="2000" dirty="0">
                <a:latin typeface="+mn-lt"/>
                <a:cs typeface="+mn-cs"/>
              </a:rPr>
              <a:t>. Each component has a set of </a:t>
            </a:r>
            <a:r>
              <a:rPr kumimoji="1" lang="en-US" sz="2000" b="1" dirty="0" smtClean="0">
                <a:latin typeface="+mn-lt"/>
                <a:cs typeface="+mn-cs"/>
              </a:rPr>
              <a:t>parameters</a:t>
            </a:r>
            <a:r>
              <a:rPr kumimoji="1" lang="en-US" sz="2000" dirty="0" smtClean="0">
                <a:latin typeface="+mn-lt"/>
                <a:cs typeface="+mn-cs"/>
              </a:rPr>
              <a:t>. </a:t>
            </a:r>
            <a:r>
              <a:rPr kumimoji="1" lang="en-US" sz="2000" dirty="0">
                <a:latin typeface="+mn-lt"/>
                <a:cs typeface="+mn-cs"/>
              </a:rPr>
              <a:t>Each component can have subcomponents and subassemblies. All components are stored in the library and can be divided into classes. </a:t>
            </a:r>
          </a:p>
        </p:txBody>
      </p:sp>
    </p:spTree>
    <p:extLst>
      <p:ext uri="{BB962C8B-B14F-4D97-AF65-F5344CB8AC3E}">
        <p14:creationId xmlns:p14="http://schemas.microsoft.com/office/powerpoint/2010/main" val="23072035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Design Assistance System (DASY)</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9</a:t>
            </a:fld>
            <a:endParaRPr lang="en-GB"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381893"/>
            <a:ext cx="5082838" cy="4028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6"/>
          <p:cNvSpPr txBox="1">
            <a:spLocks noChangeArrowheads="1"/>
          </p:cNvSpPr>
          <p:nvPr/>
        </p:nvSpPr>
        <p:spPr bwMode="auto">
          <a:xfrm>
            <a:off x="251520" y="1096283"/>
            <a:ext cx="3915544"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fontAlgn="auto">
              <a:spcBef>
                <a:spcPts val="0"/>
              </a:spcBef>
              <a:spcAft>
                <a:spcPts val="0"/>
              </a:spcAft>
              <a:defRPr/>
            </a:pPr>
            <a:r>
              <a:rPr kumimoji="1" lang="en-US" sz="2000" dirty="0">
                <a:latin typeface="+mn-lt"/>
                <a:cs typeface="+mn-cs"/>
              </a:rPr>
              <a:t>To any level of component or model, the computational, design or experimental </a:t>
            </a:r>
            <a:r>
              <a:rPr kumimoji="1" lang="en-US" sz="2000" b="1" dirty="0">
                <a:latin typeface="+mn-lt"/>
                <a:cs typeface="+mn-cs"/>
              </a:rPr>
              <a:t>methods</a:t>
            </a:r>
            <a:r>
              <a:rPr kumimoji="1" lang="en-US" sz="2000" dirty="0">
                <a:latin typeface="+mn-lt"/>
                <a:cs typeface="+mn-cs"/>
              </a:rPr>
              <a:t> are linked. The methods may be elaborated at different levels of physical profoundness. The deeper to the substance of phenomena description the method is extended to, the more data are usually called for as input parameters. </a:t>
            </a:r>
            <a:endParaRPr kumimoji="1" lang="en-US" sz="2000" dirty="0" smtClean="0">
              <a:latin typeface="+mn-lt"/>
              <a:cs typeface="+mn-cs"/>
            </a:endParaRPr>
          </a:p>
          <a:p>
            <a:pPr algn="just" fontAlgn="auto">
              <a:spcBef>
                <a:spcPts val="0"/>
              </a:spcBef>
              <a:spcAft>
                <a:spcPts val="0"/>
              </a:spcAft>
              <a:defRPr/>
            </a:pPr>
            <a:r>
              <a:rPr kumimoji="1" lang="en-US" sz="2000" dirty="0" smtClean="0">
                <a:latin typeface="+mn-lt"/>
                <a:cs typeface="+mn-cs"/>
              </a:rPr>
              <a:t>Input </a:t>
            </a:r>
            <a:r>
              <a:rPr kumimoji="1" lang="en-US" sz="2000" dirty="0">
                <a:latin typeface="+mn-lt"/>
                <a:cs typeface="+mn-cs"/>
              </a:rPr>
              <a:t>and output parameters for one method should be distinguished, but output of one method can be an input for another.</a:t>
            </a:r>
          </a:p>
        </p:txBody>
      </p:sp>
    </p:spTree>
    <p:extLst>
      <p:ext uri="{BB962C8B-B14F-4D97-AF65-F5344CB8AC3E}">
        <p14:creationId xmlns:p14="http://schemas.microsoft.com/office/powerpoint/2010/main" val="24670617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16984</TotalTime>
  <Words>3276</Words>
  <Application>Microsoft Office PowerPoint</Application>
  <PresentationFormat>On-screen Show (4:3)</PresentationFormat>
  <Paragraphs>234</Paragraphs>
  <Slides>17</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 New Roman</vt:lpstr>
      <vt:lpstr>Office Theme</vt:lpstr>
      <vt:lpstr>EARLY STAGE OPTIMIZATION OF CRANKSHAFT MASS USING DESIGN ASSISTANCE SYSTEM (DASY)</vt:lpstr>
      <vt:lpstr>Outline</vt:lpstr>
      <vt:lpstr>Introduction</vt:lpstr>
      <vt:lpstr>FE Model</vt:lpstr>
      <vt:lpstr>FE Model (simplified)</vt:lpstr>
      <vt:lpstr>Design Assistance System (DASY)</vt:lpstr>
      <vt:lpstr>Design Assistance System (DASY)</vt:lpstr>
      <vt:lpstr>Design Assistance System (DASY)</vt:lpstr>
      <vt:lpstr>Design Assistance System (DASY)</vt:lpstr>
      <vt:lpstr>Methods Overview – Plugins System</vt:lpstr>
      <vt:lpstr>Optimization</vt:lpstr>
      <vt:lpstr>Optimization</vt:lpstr>
      <vt:lpstr>Optimization</vt:lpstr>
      <vt:lpstr>Optimization</vt:lpstr>
      <vt:lpstr>Conclusion</vt:lpstr>
      <vt:lpstr>Acknowledgments</vt:lpstr>
      <vt:lpstr>EARLY STAGE OPTIMIZATION OF CRANKSHAFT MASS USING DESIGN ASSISTANCE SYSTEM (DASY)</vt:lpstr>
    </vt:vector>
  </TitlesOfParts>
  <Company>Czech Technical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Sergii Bogomolov</dc:creator>
  <cp:lastModifiedBy>Sergii Bogomolov</cp:lastModifiedBy>
  <cp:revision>848</cp:revision>
  <cp:lastPrinted>2011-09-07T06:26:29Z</cp:lastPrinted>
  <dcterms:created xsi:type="dcterms:W3CDTF">2011-06-15T06:28:59Z</dcterms:created>
  <dcterms:modified xsi:type="dcterms:W3CDTF">2014-05-15T10:50:06Z</dcterms:modified>
</cp:coreProperties>
</file>