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72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8" r:id="rId3"/>
    <p:sldId id="257" r:id="rId4"/>
    <p:sldId id="259" r:id="rId5"/>
    <p:sldId id="260" r:id="rId6"/>
    <p:sldId id="270" r:id="rId7"/>
    <p:sldId id="261" r:id="rId8"/>
    <p:sldId id="262" r:id="rId9"/>
    <p:sldId id="269" r:id="rId10"/>
    <p:sldId id="268" r:id="rId11"/>
    <p:sldId id="267" r:id="rId12"/>
    <p:sldId id="263" r:id="rId13"/>
    <p:sldId id="264" r:id="rId14"/>
    <p:sldId id="265" r:id="rId15"/>
    <p:sldId id="266" r:id="rId16"/>
  </p:sldIdLst>
  <p:sldSz cx="12192000" cy="6858000"/>
  <p:notesSz cx="6858000" cy="9144000"/>
  <p:embeddedFontLst>
    <p:embeddedFont>
      <p:font typeface="Technika" panose="020B0604020202020204" charset="-18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Technika-Bold" panose="00000600000000000000" charset="-18"/>
      <p:regular r:id="rId2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0" y="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8" d="100"/>
          <a:sy n="98" d="100"/>
        </p:scale>
        <p:origin x="-351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F4DA0-C493-432D-8907-EACBF0821102}" type="datetimeFigureOut">
              <a:rPr lang="cs-CZ" smtClean="0"/>
              <a:pPr/>
              <a:t>23.2.2018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021BD-42AE-433D-8844-570A4C34F6C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64072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502BC-902D-4987-A1FB-86CB91AF28FC}" type="datetimeFigureOut">
              <a:rPr lang="cs-CZ" smtClean="0"/>
              <a:pPr/>
              <a:t>23.2.2018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8C437E-6F4F-4497-A79B-ECB31B6F6C89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4049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8C437E-6F4F-4497-A79B-ECB31B6F6C89}" type="slidenum">
              <a:rPr lang="cs-CZ" smtClean="0"/>
              <a:pPr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75609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51" b="923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464730" y="1800000"/>
            <a:ext cx="10315592" cy="1446663"/>
          </a:xfrm>
        </p:spPr>
        <p:txBody>
          <a:bodyPr anchor="t"/>
          <a:lstStyle>
            <a:lvl1pPr algn="l">
              <a:defRPr lang="cs-CZ" sz="4800" b="1" i="0" u="none" strike="noStrike" kern="4800" baseline="0" smtClean="0">
                <a:solidFill>
                  <a:schemeClr val="bg1"/>
                </a:solidFill>
                <a:latin typeface="Technika-Bold" panose="00000600000000000000" pitchFamily="50" charset="-18"/>
              </a:defRPr>
            </a:lvl1pPr>
          </a:lstStyle>
          <a:p>
            <a:r>
              <a:rPr lang="cs-CZ" sz="4800" b="1" i="0" u="none" strike="noStrike" baseline="0" dirty="0" smtClean="0">
                <a:latin typeface="Technika-Bold" panose="00000600000000000000" pitchFamily="50" charset="-18"/>
              </a:rPr>
              <a:t>TITUL PREZENTACE</a:t>
            </a:r>
            <a:br>
              <a:rPr lang="cs-CZ" sz="4800" b="1" i="0" u="none" strike="noStrike" baseline="0" dirty="0" smtClean="0">
                <a:latin typeface="Technika-Bold" panose="00000600000000000000" pitchFamily="50" charset="-18"/>
              </a:rPr>
            </a:br>
            <a:r>
              <a:rPr lang="cs-CZ" sz="4800" b="1" i="0" u="none" strike="noStrike" baseline="0" dirty="0" smtClean="0">
                <a:latin typeface="Technika-Bold" panose="00000600000000000000" pitchFamily="50" charset="-18"/>
              </a:rPr>
              <a:t>PODTITUL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64728" y="3441731"/>
            <a:ext cx="10315591" cy="1771721"/>
          </a:xfrm>
        </p:spPr>
        <p:txBody>
          <a:bodyPr/>
          <a:lstStyle>
            <a:lvl1pPr marL="0" indent="0" algn="l">
              <a:buNone/>
              <a:defRPr lang="cs-CZ" sz="2400" b="1" i="0" u="none" strike="noStrike" kern="2800" baseline="0" smtClean="0">
                <a:solidFill>
                  <a:schemeClr val="bg1"/>
                </a:solidFill>
                <a:latin typeface="Technika-Bold" panose="00000600000000000000" pitchFamily="50" charset="-18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cs-CZ" dirty="0" smtClean="0"/>
              <a:t>ÚSTAV AUTOMOBILŮ, SPALOVACÍCH MOTORŮ</a:t>
            </a:r>
            <a:br>
              <a:rPr lang="cs-CZ" dirty="0" smtClean="0"/>
            </a:br>
            <a:r>
              <a:rPr lang="cs-CZ" dirty="0" smtClean="0"/>
              <a:t>A KOLEJOVÝCH VOZIDEL</a:t>
            </a:r>
            <a:r>
              <a:rPr lang="en-US" dirty="0"/>
              <a:t/>
            </a:r>
            <a:br>
              <a:rPr lang="en-US" dirty="0"/>
            </a:br>
            <a:r>
              <a:rPr lang="cs-CZ" dirty="0" smtClean="0"/>
              <a:t>AUTOR/TITUL JMÉNO PŘÍJMENÍ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cs-CZ" dirty="0" smtClean="0"/>
              <a:t>DATUM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" t="7788" r="7080" b="7412"/>
          <a:stretch/>
        </p:blipFill>
        <p:spPr>
          <a:xfrm>
            <a:off x="360000" y="360000"/>
            <a:ext cx="3062129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90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51" b="923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1464730" y="1800000"/>
            <a:ext cx="10315592" cy="1446663"/>
          </a:xfrm>
        </p:spPr>
        <p:txBody>
          <a:bodyPr anchor="t"/>
          <a:lstStyle>
            <a:lvl1pPr algn="l">
              <a:defRPr lang="cs-CZ" sz="4800" b="1" i="0" u="none" strike="noStrike" kern="4800" baseline="0" smtClean="0">
                <a:solidFill>
                  <a:schemeClr val="tx1"/>
                </a:solidFill>
                <a:latin typeface="Technika-Bold" panose="00000600000000000000" pitchFamily="50" charset="-18"/>
              </a:defRPr>
            </a:lvl1pPr>
          </a:lstStyle>
          <a:p>
            <a:r>
              <a:rPr lang="cs-CZ" sz="4800" b="1" i="0" u="none" strike="noStrike" baseline="0" dirty="0" smtClean="0">
                <a:latin typeface="Technika-Bold" panose="00000600000000000000" pitchFamily="50" charset="-18"/>
              </a:rPr>
              <a:t>TITUL PREZENTACE</a:t>
            </a:r>
            <a:br>
              <a:rPr lang="cs-CZ" sz="4800" b="1" i="0" u="none" strike="noStrike" baseline="0" dirty="0" smtClean="0">
                <a:latin typeface="Technika-Bold" panose="00000600000000000000" pitchFamily="50" charset="-18"/>
              </a:rPr>
            </a:br>
            <a:r>
              <a:rPr lang="cs-CZ" sz="4800" b="1" i="0" u="none" strike="noStrike" baseline="0" dirty="0" smtClean="0">
                <a:latin typeface="Technika-Bold" panose="00000600000000000000" pitchFamily="50" charset="-18"/>
              </a:rPr>
              <a:t>PODTITUL</a:t>
            </a:r>
            <a:endParaRPr lang="en-US" dirty="0"/>
          </a:p>
        </p:txBody>
      </p:sp>
      <p:sp>
        <p:nvSpPr>
          <p:cNvPr id="1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64728" y="3441731"/>
            <a:ext cx="10315591" cy="1771721"/>
          </a:xfrm>
        </p:spPr>
        <p:txBody>
          <a:bodyPr/>
          <a:lstStyle>
            <a:lvl1pPr marL="0" indent="0" algn="l">
              <a:buNone/>
              <a:defRPr lang="cs-CZ" sz="2400" b="1" i="0" u="none" strike="noStrike" kern="2800" baseline="0" smtClean="0">
                <a:solidFill>
                  <a:schemeClr val="tx1"/>
                </a:solidFill>
                <a:latin typeface="Technika-Bold" panose="00000600000000000000" pitchFamily="50" charset="-18"/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cs-CZ" dirty="0" smtClean="0"/>
              <a:t>ÚSTAV AUTOMOBILŮ, SPALOVACÍCH MOTORŮ</a:t>
            </a:r>
            <a:br>
              <a:rPr lang="cs-CZ" dirty="0" smtClean="0"/>
            </a:br>
            <a:r>
              <a:rPr lang="cs-CZ" dirty="0" smtClean="0"/>
              <a:t>A KOLEJOVÝCH VOZIDEL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cs-CZ" dirty="0" smtClean="0"/>
              <a:t>AUTOR/TITUL JMÉNO PŘÍJMENÍ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cs-CZ" dirty="0" smtClean="0"/>
              <a:t>DATUM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3059008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67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462597" y="1800000"/>
            <a:ext cx="10365226" cy="1087934"/>
          </a:xfrm>
        </p:spPr>
        <p:txBody>
          <a:bodyPr anchor="t"/>
          <a:lstStyle>
            <a:lvl1pPr>
              <a:defRPr sz="2800" kern="2800" baseline="0">
                <a:latin typeface="Technika-Bold" panose="00000600000000000000" pitchFamily="50" charset="-18"/>
              </a:defRPr>
            </a:lvl1pPr>
          </a:lstStyle>
          <a:p>
            <a:r>
              <a:rPr lang="cs-CZ" dirty="0" smtClean="0"/>
              <a:t>PODTITUL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462594" y="3059766"/>
            <a:ext cx="10365223" cy="3412286"/>
          </a:xfrm>
        </p:spPr>
        <p:txBody>
          <a:bodyPr>
            <a:normAutofit/>
          </a:bodyPr>
          <a:lstStyle>
            <a:lvl1pPr marL="0" indent="0">
              <a:buNone/>
              <a:defRPr sz="2000" kern="3000" baseline="0">
                <a:latin typeface="Technika-Bold" panose="00000600000000000000" pitchFamily="50" charset="-18"/>
              </a:defRPr>
            </a:lvl1pPr>
          </a:lstStyle>
          <a:p>
            <a:pPr lvl="0"/>
            <a:r>
              <a:rPr lang="cs-CZ" dirty="0" smtClean="0"/>
              <a:t>VLOŽIT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48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1567543" y="1800000"/>
            <a:ext cx="10262129" cy="4702629"/>
          </a:xfrm>
        </p:spPr>
        <p:txBody>
          <a:bodyPr>
            <a:normAutofit/>
          </a:bodyPr>
          <a:lstStyle>
            <a:lvl1pPr marL="0" indent="0">
              <a:buNone/>
              <a:defRPr sz="2000" kern="3000" baseline="0">
                <a:latin typeface="Technika-Bold" panose="00000600000000000000" pitchFamily="50" charset="-18"/>
              </a:defRPr>
            </a:lvl1pPr>
          </a:lstStyle>
          <a:p>
            <a:pPr lvl="0"/>
            <a:r>
              <a:rPr lang="cs-CZ" dirty="0" smtClean="0"/>
              <a:t>VLOŽIT OBRÁZEK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199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 userDrawn="1"/>
        </p:nvSpPr>
        <p:spPr>
          <a:xfrm>
            <a:off x="3959750" y="368300"/>
            <a:ext cx="7982047" cy="1228488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 sz="180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60000" y="360000"/>
            <a:ext cx="11473200" cy="6138000"/>
          </a:xfrm>
        </p:spPr>
        <p:txBody>
          <a:bodyPr>
            <a:normAutofit/>
          </a:bodyPr>
          <a:lstStyle>
            <a:lvl1pPr marL="0" indent="0" algn="ctr">
              <a:buNone/>
              <a:defRPr sz="2000" kern="3000" baseline="0">
                <a:latin typeface="Technika-Bold" panose="00000600000000000000" pitchFamily="50" charset="-18"/>
              </a:defRPr>
            </a:lvl1pPr>
          </a:lstStyle>
          <a:p>
            <a:pPr lvl="0"/>
            <a:r>
              <a:rPr lang="cs-CZ" dirty="0" smtClean="0"/>
              <a:t>VLOŽIT OBRÁZEK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733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60000" y="1800000"/>
            <a:ext cx="11473200" cy="4698000"/>
          </a:xfrm>
        </p:spPr>
        <p:txBody>
          <a:bodyPr>
            <a:normAutofit/>
          </a:bodyPr>
          <a:lstStyle>
            <a:lvl1pPr marL="0" indent="0" algn="ctr">
              <a:buNone/>
              <a:defRPr sz="2000" kern="3000" baseline="0">
                <a:latin typeface="Technika-Bold" panose="00000600000000000000" pitchFamily="50" charset="-18"/>
              </a:defRPr>
            </a:lvl1pPr>
          </a:lstStyle>
          <a:p>
            <a:pPr lvl="0"/>
            <a:r>
              <a:rPr lang="cs-CZ" dirty="0" smtClean="0"/>
              <a:t>VLOŽIT OBRÁZEK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960000" y="360000"/>
            <a:ext cx="7848000" cy="1224000"/>
          </a:xfrm>
        </p:spPr>
        <p:txBody>
          <a:bodyPr anchor="t"/>
          <a:lstStyle>
            <a:lvl1pPr>
              <a:defRPr sz="2800" kern="2800" baseline="0">
                <a:latin typeface="Technika-Bold" panose="00000600000000000000" pitchFamily="50" charset="-18"/>
              </a:defRPr>
            </a:lvl1pPr>
          </a:lstStyle>
          <a:p>
            <a:r>
              <a:rPr lang="cs-CZ" dirty="0" smtClean="0"/>
              <a:t>PODTITUL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948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5713" y="142106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5713" y="2746628"/>
            <a:ext cx="10515600" cy="3944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  <a:endParaRPr lang="en-US" dirty="0"/>
          </a:p>
        </p:txBody>
      </p:sp>
      <p:sp>
        <p:nvSpPr>
          <p:cNvPr id="6" name="TextovéPole 5"/>
          <p:cNvSpPr txBox="1"/>
          <p:nvPr userDrawn="1"/>
        </p:nvSpPr>
        <p:spPr>
          <a:xfrm>
            <a:off x="11424592" y="6381328"/>
            <a:ext cx="675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871939D-6070-4DAC-AC20-29F93A52E7C4}" type="slidenum">
              <a:rPr lang="cs-CZ" smtClean="0"/>
              <a:pPr algn="r"/>
              <a:t>‹#›</a:t>
            </a:fld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0000"/>
            <a:ext cx="3059008" cy="11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436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6" r:id="rId2"/>
    <p:sldLayoutId id="2147483674" r:id="rId3"/>
    <p:sldLayoutId id="2147483685" r:id="rId4"/>
    <p:sldLayoutId id="2147483684" r:id="rId5"/>
    <p:sldLayoutId id="2147483687" r:id="rId6"/>
  </p:sldLayoutIdLst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echnika-Bold" panose="00000600000000000000" pitchFamily="50" charset="-18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echnika" panose="00000600000000000000" pitchFamily="50" charset="-18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echnika" panose="00000600000000000000" pitchFamily="50" charset="-18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echnika" panose="00000600000000000000" pitchFamily="50" charset="-18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echnika" panose="00000600000000000000" pitchFamily="50" charset="-18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echnika" panose="00000600000000000000" pitchFamily="50" charset="-18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32" userDrawn="1">
          <p15:clr>
            <a:srgbClr val="F26B43"/>
          </p15:clr>
        </p15:guide>
        <p15:guide id="2" pos="175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ctrTitle"/>
          </p:nvPr>
        </p:nvSpPr>
        <p:spPr>
          <a:xfrm>
            <a:off x="1464730" y="1800000"/>
            <a:ext cx="10315592" cy="1033735"/>
          </a:xfrm>
        </p:spPr>
        <p:txBody>
          <a:bodyPr/>
          <a:lstStyle/>
          <a:p>
            <a:r>
              <a:rPr lang="cs-CZ" dirty="0" smtClean="0"/>
              <a:t>Rešerše  disertační práce</a:t>
            </a:r>
            <a:endParaRPr lang="en-US" dirty="0"/>
          </a:p>
        </p:txBody>
      </p:sp>
      <p:sp>
        <p:nvSpPr>
          <p:cNvPr id="11" name="Podnadpis 10"/>
          <p:cNvSpPr>
            <a:spLocks noGrp="1"/>
          </p:cNvSpPr>
          <p:nvPr>
            <p:ph type="subTitle" idx="1"/>
          </p:nvPr>
        </p:nvSpPr>
        <p:spPr>
          <a:xfrm>
            <a:off x="1464728" y="2906163"/>
            <a:ext cx="10315591" cy="3304514"/>
          </a:xfrm>
        </p:spPr>
        <p:txBody>
          <a:bodyPr>
            <a:normAutofit/>
          </a:bodyPr>
          <a:lstStyle/>
          <a:p>
            <a:r>
              <a:rPr lang="cs-CZ" dirty="0"/>
              <a:t>Téma práce:  Integrace návrhových systémů vozidel a hnacích jednotek pro snížení provozní spotřeby paliva a zvýšení </a:t>
            </a:r>
            <a:r>
              <a:rPr lang="cs-CZ" dirty="0" smtClean="0"/>
              <a:t>konkurenceschopnosti</a:t>
            </a:r>
            <a:endParaRPr lang="cs-CZ" dirty="0"/>
          </a:p>
          <a:p>
            <a:r>
              <a:rPr lang="cs-CZ" dirty="0"/>
              <a:t>Doktorand: Ing. Jindřich </a:t>
            </a:r>
            <a:r>
              <a:rPr lang="cs-CZ" dirty="0" err="1"/>
              <a:t>Hořenín</a:t>
            </a:r>
            <a:endParaRPr lang="cs-CZ" dirty="0"/>
          </a:p>
          <a:p>
            <a:r>
              <a:rPr lang="cs-CZ" dirty="0"/>
              <a:t>Školitel:  prof. Ing. Jan Macek, DrSc.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452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74068" y="246153"/>
            <a:ext cx="6115086" cy="562954"/>
          </a:xfrm>
        </p:spPr>
        <p:txBody>
          <a:bodyPr/>
          <a:lstStyle/>
          <a:p>
            <a:r>
              <a:rPr lang="cs-CZ" dirty="0" smtClean="0"/>
              <a:t>Srovnání různých provedení ojnic</a:t>
            </a:r>
            <a:endParaRPr lang="cs-CZ" dirty="0"/>
          </a:p>
        </p:txBody>
      </p:sp>
      <p:graphicFrame>
        <p:nvGraphicFramePr>
          <p:cNvPr id="7" name="Tabulk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589455"/>
              </p:ext>
            </p:extLst>
          </p:nvPr>
        </p:nvGraphicFramePr>
        <p:xfrm>
          <a:off x="0" y="2836107"/>
          <a:ext cx="4238513" cy="3944939"/>
        </p:xfrm>
        <a:graphic>
          <a:graphicData uri="http://schemas.openxmlformats.org/drawingml/2006/table">
            <a:tbl>
              <a:tblPr firstRow="1" firstCol="1" bandRow="1"/>
              <a:tblGrid>
                <a:gridCol w="477848"/>
                <a:gridCol w="477848"/>
                <a:gridCol w="477848"/>
                <a:gridCol w="412941"/>
                <a:gridCol w="412941"/>
                <a:gridCol w="391835"/>
                <a:gridCol w="404976"/>
                <a:gridCol w="404976"/>
                <a:gridCol w="388650"/>
                <a:gridCol w="388650"/>
              </a:tblGrid>
              <a:tr h="131359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RENAULT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BMW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BMW-1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FORD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FORD-1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WV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ŠIKMÁ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359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hmotnost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0,7003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0,6668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0,7149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0,832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0,7609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0,7655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0,76331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359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 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DOLNÍ </a:t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LOŽISKO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napětí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228,5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228,9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275,3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161,4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167,9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208,2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deformace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9,14E-05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8,76E-05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9,03E-05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8,41E-05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8,84E-05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8,81E-05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9,04E-05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35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DOLNÍ </a:t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PLOCHA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napětí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272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254,3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282,3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164,0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178,5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184,5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202,4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deformace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9,40E-05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8,91E-05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9,27E-05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8,59E-05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9,03E-05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9,00E-05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9,34E-05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869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TAH 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HORNÍ</a:t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LOŽISKO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napětí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223,7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209,2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245,4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172,9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168,1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deformace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6,91E-05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6,57E-05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6,13E-05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6,85E-05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5,76E-05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5,73E-05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359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HORNÍ</a:t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PLOCHA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napětí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241,5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244,5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195,6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222,8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181,1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deformace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7,09E-05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6,78E-05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6,18E-05</a:t>
                      </a:r>
                      <a:endParaRPr lang="cs-CZ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6,90E-05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5,83E-05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5,80E-05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359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TLAK</a:t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HORNI</a:t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DOLNI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LOŽISKO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napětí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486,6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522,6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431,8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414,3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431,8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427,8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408,2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deformace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1,78E-04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1,69E-04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1,72E-04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1,84E-04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1,91E-04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1,77E-04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1,77E-04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80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PLOCHA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napětí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412,4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373,8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378,7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409,4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400,3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387,9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389,5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deformace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1,49E-04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1,41E-04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1,42E-04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1,52E-04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1,56E-04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1,50E-04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1,42E-04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104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TLAK  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HORNÍ</a:t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LOŽISKO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napětí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457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381,5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412,3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430,7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399,2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414,3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deformace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1,61E-04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1,55E-04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1,65E-04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1,73E-04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1,56E-04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1,56E-04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10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HORNÍ</a:t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PLOCHA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napětí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412,6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372,8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407,7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389,9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414,9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deformace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1,27E-04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1,20E-04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1,31E-04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1,34E-04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1,27E-04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1,27E-04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10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ČEP NA PEVNO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ZATÍŽENÍ</a:t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PŘES ČEP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napětí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379,5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451,3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383,1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409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deformace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1,32E-04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1,32E-04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1,23E-04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1,24E-04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1,25E-04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10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ČEP</a:t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KONTAKT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ZATÍŽENÍ</a:t>
                      </a:r>
                      <a:b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PŘES ČEP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napětí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708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413,4</a:t>
                      </a:r>
                      <a:endParaRPr lang="cs-CZ" sz="700" baseline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471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385,4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612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deformace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1,35E-04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1,34E-04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1,25E-04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1,26E-04</a:t>
                      </a:r>
                      <a:endParaRPr lang="cs-CZ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7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1,26E-04</a:t>
                      </a:r>
                      <a:endParaRPr lang="cs-CZ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9191" marR="2919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Obrázek 9"/>
          <p:cNvPicPr/>
          <p:nvPr/>
        </p:nvPicPr>
        <p:blipFill rotWithShape="1">
          <a:blip r:embed="rId2" cstate="print"/>
          <a:srcRect l="33760" t="18330" r="22550" b="6754"/>
          <a:stretch/>
        </p:blipFill>
        <p:spPr>
          <a:xfrm>
            <a:off x="9093395" y="0"/>
            <a:ext cx="3098605" cy="3603278"/>
          </a:xfrm>
          <a:prstGeom prst="rect">
            <a:avLst/>
          </a:prstGeom>
        </p:spPr>
      </p:pic>
      <p:pic>
        <p:nvPicPr>
          <p:cNvPr id="11" name="Obrázek 10"/>
          <p:cNvPicPr/>
          <p:nvPr/>
        </p:nvPicPr>
        <p:blipFill rotWithShape="1">
          <a:blip r:embed="rId3" cstate="print"/>
          <a:srcRect l="32975" t="20152" r="24592" b="4672"/>
          <a:stretch/>
        </p:blipFill>
        <p:spPr>
          <a:xfrm>
            <a:off x="4238514" y="3603278"/>
            <a:ext cx="2904670" cy="3177768"/>
          </a:xfrm>
          <a:prstGeom prst="rect">
            <a:avLst/>
          </a:prstGeom>
        </p:spPr>
      </p:pic>
      <p:pic>
        <p:nvPicPr>
          <p:cNvPr id="12" name="Obrázek 11"/>
          <p:cNvPicPr/>
          <p:nvPr/>
        </p:nvPicPr>
        <p:blipFill rotWithShape="1">
          <a:blip r:embed="rId4" cstate="print"/>
          <a:srcRect l="32189" t="19111" r="26479" b="5193"/>
          <a:stretch/>
        </p:blipFill>
        <p:spPr>
          <a:xfrm>
            <a:off x="7143183" y="3603278"/>
            <a:ext cx="2661720" cy="3177768"/>
          </a:xfrm>
          <a:prstGeom prst="rect">
            <a:avLst/>
          </a:prstGeom>
        </p:spPr>
      </p:pic>
      <p:pic>
        <p:nvPicPr>
          <p:cNvPr id="13" name="Obrázek 12"/>
          <p:cNvPicPr/>
          <p:nvPr/>
        </p:nvPicPr>
        <p:blipFill rotWithShape="1">
          <a:blip r:embed="rId5" cstate="print"/>
          <a:srcRect l="19302" t="14689" r="36379" b="5454"/>
          <a:stretch/>
        </p:blipFill>
        <p:spPr>
          <a:xfrm>
            <a:off x="9421639" y="3603278"/>
            <a:ext cx="2770361" cy="3177768"/>
          </a:xfrm>
          <a:prstGeom prst="rect">
            <a:avLst/>
          </a:prstGeom>
        </p:spPr>
      </p:pic>
      <p:graphicFrame>
        <p:nvGraphicFramePr>
          <p:cNvPr id="14" name="Tabulk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120382"/>
              </p:ext>
            </p:extLst>
          </p:nvPr>
        </p:nvGraphicFramePr>
        <p:xfrm>
          <a:off x="4238513" y="882315"/>
          <a:ext cx="4854882" cy="2709401"/>
        </p:xfrm>
        <a:graphic>
          <a:graphicData uri="http://schemas.openxmlformats.org/drawingml/2006/table">
            <a:tbl>
              <a:tblPr firstRow="1" firstCol="1" bandRow="1"/>
              <a:tblGrid>
                <a:gridCol w="1512582"/>
                <a:gridCol w="401052"/>
                <a:gridCol w="673769"/>
                <a:gridCol w="469271"/>
                <a:gridCol w="538621"/>
                <a:gridCol w="619975"/>
                <a:gridCol w="639612"/>
              </a:tblGrid>
              <a:tr h="207599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motor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RENAULT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BMW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FORD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WV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WV ŠIKMA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67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označení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 dCi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 Tdi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2,2 TDCi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 TDI CR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3,0TDI V6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67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typ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M9R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N47 20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Duratorq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vrtání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mm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zvih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mm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94,6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95,5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91,5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počet válců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objem válce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dm</a:t>
                      </a:r>
                      <a:r>
                        <a:rPr lang="cs-CZ" sz="11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0,499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0,499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0,492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0,495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3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zdvihový objem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dm</a:t>
                      </a:r>
                      <a:r>
                        <a:rPr lang="cs-CZ" sz="11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1,995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1,995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2,198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1,968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2,970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výkon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kW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0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otáčky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</a:t>
                      </a:r>
                      <a:r>
                        <a:rPr lang="cs-CZ" sz="1100" baseline="30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3750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4000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3500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4000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4000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pe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Mpa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2,10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2,06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1,72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2,01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1,86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6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střední pístová rychlost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m/s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11,25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12,00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11,04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12,73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12,20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5591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0511" y="548964"/>
            <a:ext cx="5344261" cy="334402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8646632"/>
              </p:ext>
            </p:extLst>
          </p:nvPr>
        </p:nvGraphicFramePr>
        <p:xfrm>
          <a:off x="311452" y="1567930"/>
          <a:ext cx="4188119" cy="13525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9237"/>
                <a:gridCol w="753258"/>
                <a:gridCol w="798454"/>
                <a:gridCol w="828585"/>
                <a:gridCol w="828585"/>
              </a:tblGrid>
              <a:tr h="38100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typ</a:t>
                      </a:r>
                      <a:br>
                        <a:rPr lang="cs-CZ" sz="1100" dirty="0">
                          <a:effectLst/>
                        </a:rPr>
                      </a:br>
                      <a:r>
                        <a:rPr lang="cs-CZ" sz="1100" dirty="0">
                          <a:effectLst/>
                        </a:rPr>
                        <a:t>ojnice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délka </a:t>
                      </a:r>
                      <a:br>
                        <a:rPr lang="cs-CZ" sz="1100">
                          <a:effectLst/>
                        </a:rPr>
                      </a:br>
                      <a:r>
                        <a:rPr lang="cs-CZ" sz="1100">
                          <a:effectLst/>
                        </a:rPr>
                        <a:t>ojnice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hmotnost</a:t>
                      </a:r>
                      <a:br>
                        <a:rPr lang="cs-CZ" sz="1100">
                          <a:effectLst/>
                        </a:rPr>
                      </a:br>
                      <a:r>
                        <a:rPr lang="cs-CZ" sz="1100">
                          <a:effectLst/>
                        </a:rPr>
                        <a:t> ojnice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hmotnost </a:t>
                      </a:r>
                      <a:br>
                        <a:rPr lang="cs-CZ" sz="1100">
                          <a:effectLst/>
                        </a:rPr>
                      </a:br>
                      <a:r>
                        <a:rPr lang="cs-CZ" sz="1100">
                          <a:effectLst/>
                        </a:rPr>
                        <a:t>bloku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hmotnost</a:t>
                      </a:r>
                      <a:br>
                        <a:rPr lang="cs-CZ" sz="1100" dirty="0">
                          <a:effectLst/>
                        </a:rPr>
                      </a:br>
                      <a:r>
                        <a:rPr lang="cs-CZ" sz="1100" dirty="0">
                          <a:effectLst/>
                        </a:rPr>
                        <a:t>celkem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20002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mm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kg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kg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kg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hokotol s2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185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0,409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3,245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21,922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hokotol s3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185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0,439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3,245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22,099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ocelová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150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0,691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2,564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19,527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šikmá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150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0,792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>
                          <a:effectLst/>
                        </a:rPr>
                        <a:t>2,564</a:t>
                      </a:r>
                      <a:endParaRPr lang="cs-C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cs-CZ" sz="1100" dirty="0">
                          <a:effectLst/>
                        </a:rPr>
                        <a:t>20,136</a:t>
                      </a:r>
                      <a:endParaRPr lang="cs-C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</a:tr>
            </a:tbl>
          </a:graphicData>
        </a:graphic>
      </p:graphicFrame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588348" y="99927"/>
            <a:ext cx="7347779" cy="1224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Parametrizace byla využita pro minimalizaci rozměrů a hmotnosti klikového mechanismu</a:t>
            </a:r>
            <a:br>
              <a:rPr lang="cs-CZ" dirty="0" smtClean="0"/>
            </a:br>
            <a:r>
              <a:rPr lang="cs-CZ" sz="1800" dirty="0" smtClean="0"/>
              <a:t>podrobnosti viz zprávy na sdíleném serveru</a:t>
            </a:r>
            <a:endParaRPr lang="cs-CZ" sz="1800" dirty="0"/>
          </a:p>
        </p:txBody>
      </p:sp>
      <p:pic>
        <p:nvPicPr>
          <p:cNvPr id="7" name="Obrázek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757" y="3892990"/>
            <a:ext cx="4435686" cy="2749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Obrázek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279" y="3321646"/>
            <a:ext cx="5366003" cy="33209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6406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5763" y="3772859"/>
            <a:ext cx="4762500" cy="308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3" cstate="print"/>
          <a:srcRect l="19152" t="29763" b="9810"/>
          <a:stretch>
            <a:fillRect/>
          </a:stretch>
        </p:blipFill>
        <p:spPr bwMode="auto">
          <a:xfrm>
            <a:off x="-1" y="1540041"/>
            <a:ext cx="4981075" cy="236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7456" y="0"/>
            <a:ext cx="7244544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/>
          <p:cNvPicPr/>
          <p:nvPr/>
        </p:nvPicPr>
        <p:blipFill>
          <a:blip r:embed="rId5" cstate="print"/>
          <a:srcRect t="14915"/>
          <a:stretch>
            <a:fillRect/>
          </a:stretch>
        </p:blipFill>
        <p:spPr bwMode="auto">
          <a:xfrm>
            <a:off x="0" y="3930316"/>
            <a:ext cx="5486400" cy="292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Zatížení 6 válce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01616" y="4511384"/>
            <a:ext cx="3790384" cy="237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7268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740712" y="360000"/>
            <a:ext cx="4067287" cy="1224000"/>
          </a:xfrm>
        </p:spPr>
        <p:txBody>
          <a:bodyPr/>
          <a:lstStyle/>
          <a:p>
            <a:r>
              <a:rPr lang="cs-CZ" dirty="0"/>
              <a:t>Blok motoru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0677" y="1630015"/>
            <a:ext cx="5981323" cy="522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137615"/>
            <a:ext cx="6323681" cy="3720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brázek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189" y="0"/>
            <a:ext cx="5696870" cy="3183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68125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211492" y="360000"/>
            <a:ext cx="3596507" cy="1224000"/>
          </a:xfrm>
        </p:spPr>
        <p:txBody>
          <a:bodyPr/>
          <a:lstStyle/>
          <a:p>
            <a:r>
              <a:rPr lang="cs-CZ" dirty="0"/>
              <a:t>Hlava válce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8417" y="1320392"/>
            <a:ext cx="3863583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 t="8680" b="5360"/>
          <a:stretch>
            <a:fillRect/>
          </a:stretch>
        </p:blipFill>
        <p:spPr bwMode="auto">
          <a:xfrm>
            <a:off x="4241493" y="0"/>
            <a:ext cx="3955055" cy="338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1493" y="3376061"/>
            <a:ext cx="3955055" cy="3481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942189" y="2689150"/>
            <a:ext cx="5273463" cy="306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7115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Budoucí práce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844" y="1240325"/>
            <a:ext cx="7725414" cy="4255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240672" y="1807519"/>
            <a:ext cx="472062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3000" baseline="0">
                <a:solidFill>
                  <a:schemeClr val="tx1"/>
                </a:solidFill>
                <a:latin typeface="Technika-Bold" panose="00000600000000000000" pitchFamily="50" charset="-18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Pokračování v parametrizaci motoru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Výpočty rozvodů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Kmitání klikového hřídele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Chladicí systém motoru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Mazací systém motoru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Palivový systém</a:t>
            </a:r>
            <a:endParaRPr lang="en-US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Parametrický model hnacího agregátu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Parametrický model hnacího agregátu hybridního vozidla- paralelní , kombinovaný</a:t>
            </a:r>
          </a:p>
        </p:txBody>
      </p:sp>
    </p:spTree>
    <p:extLst>
      <p:ext uri="{BB962C8B-B14F-4D97-AF65-F5344CB8AC3E}">
        <p14:creationId xmlns:p14="http://schemas.microsoft.com/office/powerpoint/2010/main" val="3131269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62946" y="550622"/>
            <a:ext cx="6232781" cy="1087934"/>
          </a:xfrm>
        </p:spPr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62594" y="1946495"/>
            <a:ext cx="10365223" cy="4525557"/>
          </a:xfrm>
        </p:spPr>
        <p:txBody>
          <a:bodyPr/>
          <a:lstStyle/>
          <a:p>
            <a:r>
              <a:rPr lang="cs-CZ" dirty="0" smtClean="0"/>
              <a:t>Rozbor využití energie</a:t>
            </a:r>
          </a:p>
          <a:p>
            <a:r>
              <a:rPr lang="cs-CZ" dirty="0" smtClean="0"/>
              <a:t>Rešerše</a:t>
            </a:r>
          </a:p>
          <a:p>
            <a:r>
              <a:rPr lang="cs-CZ" dirty="0" smtClean="0"/>
              <a:t>Data pro parametrické modely</a:t>
            </a:r>
          </a:p>
          <a:p>
            <a:r>
              <a:rPr lang="cs-CZ" dirty="0" smtClean="0"/>
              <a:t>Parametrický model klikového mechanismu</a:t>
            </a:r>
          </a:p>
          <a:p>
            <a:r>
              <a:rPr lang="cs-CZ" dirty="0" smtClean="0"/>
              <a:t>Pevnostní kontrola klikového mechanismu</a:t>
            </a:r>
          </a:p>
          <a:p>
            <a:r>
              <a:rPr lang="cs-CZ" dirty="0" smtClean="0"/>
              <a:t>Model bloku</a:t>
            </a:r>
          </a:p>
          <a:p>
            <a:r>
              <a:rPr lang="cs-CZ" dirty="0" smtClean="0"/>
              <a:t>Model hlavy</a:t>
            </a:r>
          </a:p>
          <a:p>
            <a:r>
              <a:rPr lang="cs-CZ" dirty="0" smtClean="0"/>
              <a:t>Příslušenství</a:t>
            </a:r>
          </a:p>
          <a:p>
            <a:r>
              <a:rPr lang="cs-CZ" dirty="0" smtClean="0"/>
              <a:t>Výhled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9369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98366" y="1962463"/>
            <a:ext cx="2604794" cy="1224000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Využití energie</a:t>
            </a:r>
            <a:br>
              <a:rPr lang="cs-CZ" dirty="0" smtClean="0"/>
            </a:br>
            <a:r>
              <a:rPr lang="cs-CZ" dirty="0" smtClean="0"/>
              <a:t> paliva</a:t>
            </a: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 cstate="print"/>
          <a:srcRect l="12801" t="11088" r="11030" b="5347"/>
          <a:stretch/>
        </p:blipFill>
        <p:spPr>
          <a:xfrm>
            <a:off x="2903161" y="0"/>
            <a:ext cx="9288840" cy="640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688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133266"/>
            <a:ext cx="2167551" cy="279999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9798" y="2184717"/>
            <a:ext cx="2707966" cy="4748543"/>
          </a:xfrm>
          <a:prstGeom prst="rect">
            <a:avLst/>
          </a:prstGeom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60798" y="1627485"/>
            <a:ext cx="3786925" cy="835057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Rešerše</a:t>
            </a:r>
            <a:br>
              <a:rPr lang="cs-CZ" dirty="0" smtClean="0"/>
            </a:br>
            <a:r>
              <a:rPr lang="cs-CZ" dirty="0"/>
              <a:t/>
            </a:r>
            <a:br>
              <a:rPr lang="cs-CZ" dirty="0"/>
            </a:br>
            <a:endParaRPr lang="cs-CZ" sz="2400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257764" y="370304"/>
            <a:ext cx="4427144" cy="6117392"/>
          </a:xfrm>
          <a:prstGeom prst="rect">
            <a:avLst/>
          </a:prstGeom>
        </p:spPr>
      </p:pic>
      <p:sp>
        <p:nvSpPr>
          <p:cNvPr id="6" name="Zástupný symbol pro obsah 5"/>
          <p:cNvSpPr txBox="1">
            <a:spLocks/>
          </p:cNvSpPr>
          <p:nvPr/>
        </p:nvSpPr>
        <p:spPr>
          <a:xfrm>
            <a:off x="195403" y="2045013"/>
            <a:ext cx="3471250" cy="158435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3000" baseline="0">
                <a:solidFill>
                  <a:schemeClr val="tx1"/>
                </a:solidFill>
                <a:latin typeface="Technika-Bold" panose="00000600000000000000" pitchFamily="50" charset="-18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Vytvořen rozpad motoru využitý pro </a:t>
            </a:r>
            <a:r>
              <a:rPr lang="cs-CZ" dirty="0" err="1" smtClean="0"/>
              <a:t>Onto</a:t>
            </a:r>
            <a:r>
              <a:rPr lang="cs-CZ" dirty="0" smtClean="0"/>
              <a:t> DASY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Dle rozpadu tříděna literatura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84908" y="0"/>
            <a:ext cx="3507092" cy="6858000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78574" y="4007214"/>
            <a:ext cx="2354090" cy="285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85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67010" y="1742362"/>
            <a:ext cx="2712404" cy="846929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Parametrické modely</a:t>
            </a:r>
            <a:endParaRPr lang="cs-CZ" dirty="0"/>
          </a:p>
        </p:txBody>
      </p:sp>
      <p:sp>
        <p:nvSpPr>
          <p:cNvPr id="4" name="Zástupný symbol pro obsah 2"/>
          <p:cNvSpPr txBox="1">
            <a:spLocks/>
          </p:cNvSpPr>
          <p:nvPr/>
        </p:nvSpPr>
        <p:spPr>
          <a:xfrm>
            <a:off x="168243" y="2589291"/>
            <a:ext cx="3272073" cy="419175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3000" baseline="0">
                <a:solidFill>
                  <a:schemeClr val="tx1"/>
                </a:solidFill>
                <a:latin typeface="Technika-Bold" panose="00000600000000000000" pitchFamily="50" charset="-18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 smtClean="0"/>
              <a:t>Rozdělení motorů na skupiny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zážehové osobní vozy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vznětové osobní vozy  SUV a dodávky vrtání 70 až 105 </a:t>
            </a:r>
          </a:p>
          <a:p>
            <a:pPr algn="l"/>
            <a:r>
              <a:rPr lang="cs-CZ" dirty="0" smtClean="0"/>
              <a:t>     – 565  motorů </a:t>
            </a:r>
          </a:p>
          <a:p>
            <a:pPr algn="l"/>
            <a:r>
              <a:rPr lang="cs-CZ" dirty="0" smtClean="0"/>
              <a:t>     - 54 motorů rozměry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vznětové nákladní vozy vrtání 100 až 170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/>
              <a:t>p</a:t>
            </a:r>
            <a:r>
              <a:rPr lang="cs-CZ" dirty="0" smtClean="0"/>
              <a:t>lynové motory pro nákladní vozy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cs-CZ" dirty="0" smtClean="0"/>
              <a:t>vznětové průmyslové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2294" y="0"/>
            <a:ext cx="8435102" cy="5504507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12712" y="3621386"/>
            <a:ext cx="5328226" cy="323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37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ástupný symbol pro obsah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6888" t="9657" r="5021" b="8899"/>
          <a:stretch/>
        </p:blipFill>
        <p:spPr>
          <a:xfrm>
            <a:off x="0" y="2109457"/>
            <a:ext cx="6099853" cy="4128381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3" cstate="print"/>
          <a:srcRect l="5513" t="14458" r="6554" b="4261"/>
          <a:stretch/>
        </p:blipFill>
        <p:spPr>
          <a:xfrm>
            <a:off x="6097637" y="2037030"/>
            <a:ext cx="6094364" cy="4123854"/>
          </a:xfrm>
          <a:prstGeom prst="rect">
            <a:avLst/>
          </a:prstGeom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4562946" y="550622"/>
            <a:ext cx="6232781" cy="1087934"/>
          </a:xfrm>
          <a:prstGeom prst="rect">
            <a:avLst/>
          </a:prstGeom>
        </p:spPr>
        <p:txBody>
          <a:bodyPr/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Technika-Bold" panose="00000600000000000000" pitchFamily="50" charset="-18"/>
                <a:ea typeface="+mj-ea"/>
                <a:cs typeface="+mj-cs"/>
              </a:defRPr>
            </a:lvl1pPr>
          </a:lstStyle>
          <a:p>
            <a:r>
              <a:rPr lang="cs-CZ" sz="2800" dirty="0" smtClean="0"/>
              <a:t>VÝVOJOVÝ DIAGRAM NÁVRHU KLIKOVÉHO MECHANISMU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751758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0" y="0"/>
            <a:ext cx="7874000" cy="386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/>
          <p:nvPr/>
        </p:nvPicPr>
        <p:blipFill rotWithShape="1">
          <a:blip r:embed="rId3" cstate="print"/>
          <a:srcRect l="23754" t="18441" r="14797" b="10301"/>
          <a:stretch/>
        </p:blipFill>
        <p:spPr bwMode="auto">
          <a:xfrm>
            <a:off x="4508205" y="3444949"/>
            <a:ext cx="4840973" cy="341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260711" y="1639486"/>
            <a:ext cx="3128864" cy="2454050"/>
          </a:xfrm>
        </p:spPr>
        <p:txBody>
          <a:bodyPr>
            <a:normAutofit fontScale="90000"/>
          </a:bodyPr>
          <a:lstStyle/>
          <a:p>
            <a:r>
              <a:rPr lang="cs-CZ" dirty="0"/>
              <a:t>Parametrický model 2 </a:t>
            </a:r>
            <a:r>
              <a:rPr lang="cs-CZ" dirty="0" smtClean="0"/>
              <a:t>válec</a:t>
            </a:r>
            <a:br>
              <a:rPr lang="cs-CZ" dirty="0" smtClean="0"/>
            </a:br>
            <a:r>
              <a:rPr lang="cs-CZ" dirty="0" smtClean="0"/>
              <a:t>- plochý motor</a:t>
            </a:r>
            <a:br>
              <a:rPr lang="cs-CZ" dirty="0" smtClean="0"/>
            </a:br>
            <a:r>
              <a:rPr lang="cs-CZ" dirty="0" smtClean="0"/>
              <a:t>- řadový motor</a:t>
            </a:r>
            <a:br>
              <a:rPr lang="cs-CZ" dirty="0" smtClean="0"/>
            </a:br>
            <a:r>
              <a:rPr lang="cs-CZ" dirty="0" smtClean="0"/>
              <a:t>- V motor – </a:t>
            </a:r>
            <a:br>
              <a:rPr lang="cs-CZ" dirty="0" smtClean="0"/>
            </a:br>
            <a:r>
              <a:rPr lang="cs-CZ" dirty="0" smtClean="0"/>
              <a:t>2 verze</a:t>
            </a:r>
            <a:br>
              <a:rPr lang="cs-CZ" dirty="0" smtClean="0"/>
            </a:br>
            <a:endParaRPr lang="cs-CZ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65620" y="3460171"/>
            <a:ext cx="3926380" cy="3397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827721"/>
            <a:ext cx="5387164" cy="3030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12637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7456" y="71013"/>
            <a:ext cx="7244544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3960000" y="360000"/>
            <a:ext cx="3146970" cy="663042"/>
          </a:xfrm>
        </p:spPr>
        <p:txBody>
          <a:bodyPr/>
          <a:lstStyle/>
          <a:p>
            <a:r>
              <a:rPr lang="cs-CZ" dirty="0"/>
              <a:t>Zatížení 2 válce</a:t>
            </a:r>
          </a:p>
        </p:txBody>
      </p:sp>
      <p:pic>
        <p:nvPicPr>
          <p:cNvPr id="5" name="Obrázek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97263" y="3741319"/>
            <a:ext cx="4206564" cy="3116681"/>
          </a:xfrm>
          <a:prstGeom prst="rect">
            <a:avLst/>
          </a:prstGeom>
        </p:spPr>
      </p:pic>
      <p:pic>
        <p:nvPicPr>
          <p:cNvPr id="6" name="Obrázek 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45653" y="4315251"/>
            <a:ext cx="4163437" cy="2542749"/>
          </a:xfrm>
          <a:prstGeom prst="rect">
            <a:avLst/>
          </a:prstGeom>
        </p:spPr>
      </p:pic>
      <p:pic>
        <p:nvPicPr>
          <p:cNvPr id="7" name="Obrázek 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1323" y="1536694"/>
            <a:ext cx="3967358" cy="2778557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190665" y="3521798"/>
            <a:ext cx="3648004" cy="3213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3000" baseline="0">
                <a:solidFill>
                  <a:schemeClr val="tx1"/>
                </a:solidFill>
                <a:latin typeface="Technika-Bold" panose="00000600000000000000" pitchFamily="50" charset="-18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echnika" panose="00000600000000000000" pitchFamily="50" charset="-18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cs-CZ" dirty="0" smtClean="0"/>
              <a:t>Pevnostní optimalizace dílů klikového mechanismu</a:t>
            </a:r>
          </a:p>
          <a:p>
            <a:pPr marL="342900" indent="-342900" algn="l">
              <a:buFontTx/>
              <a:buChar char="-"/>
            </a:pPr>
            <a:r>
              <a:rPr lang="cs-CZ" dirty="0" smtClean="0"/>
              <a:t>6 typů ojnic</a:t>
            </a:r>
          </a:p>
          <a:p>
            <a:pPr marL="342900" indent="-342900" algn="l">
              <a:buFontTx/>
              <a:buChar char="-"/>
            </a:pPr>
            <a:r>
              <a:rPr lang="cs-CZ" dirty="0" smtClean="0"/>
              <a:t>Písty Al slitiny</a:t>
            </a:r>
          </a:p>
          <a:p>
            <a:pPr marL="342900" indent="-342900" algn="l">
              <a:buFontTx/>
              <a:buChar char="-"/>
            </a:pPr>
            <a:r>
              <a:rPr lang="cs-CZ" dirty="0" smtClean="0"/>
              <a:t>Písty ocelové – dodělat</a:t>
            </a:r>
          </a:p>
          <a:p>
            <a:pPr marL="342900" indent="-342900" algn="l">
              <a:buFontTx/>
              <a:buChar char="-"/>
            </a:pPr>
            <a:r>
              <a:rPr lang="cs-CZ" dirty="0" smtClean="0"/>
              <a:t>Klika  - plochy</a:t>
            </a:r>
          </a:p>
          <a:p>
            <a:pPr marL="1028666" lvl="1" indent="-342900">
              <a:buFontTx/>
              <a:buChar char="-"/>
            </a:pPr>
            <a:r>
              <a:rPr lang="cs-CZ" dirty="0" smtClean="0"/>
              <a:t>řadový</a:t>
            </a:r>
          </a:p>
          <a:p>
            <a:pPr marL="1028666" lvl="1" indent="-342900">
              <a:buFontTx/>
              <a:buChar char="-"/>
            </a:pPr>
            <a:r>
              <a:rPr lang="cs-CZ" dirty="0" smtClean="0"/>
              <a:t>V motor</a:t>
            </a:r>
          </a:p>
          <a:p>
            <a:pPr marL="1028666" lvl="1" indent="-342900">
              <a:buFontTx/>
              <a:buChar char="-"/>
            </a:pPr>
            <a:endParaRPr lang="cs-CZ" dirty="0" smtClean="0"/>
          </a:p>
          <a:p>
            <a:pPr marL="342900" indent="-342900" algn="l">
              <a:buFontTx/>
              <a:buChar char="-"/>
            </a:pPr>
            <a:endParaRPr lang="cs-CZ" dirty="0" smtClean="0"/>
          </a:p>
          <a:p>
            <a:pPr marL="342900" indent="-342900" algn="l">
              <a:buFontTx/>
              <a:buChar char="-"/>
            </a:pPr>
            <a:endParaRPr lang="cs-CZ" dirty="0" smtClean="0"/>
          </a:p>
          <a:p>
            <a:pPr marL="342900" indent="-342900" algn="l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85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050" y="208230"/>
            <a:ext cx="4060083" cy="288805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ovéPole 3"/>
          <p:cNvSpPr txBox="1"/>
          <p:nvPr/>
        </p:nvSpPr>
        <p:spPr>
          <a:xfrm>
            <a:off x="8616438" y="1729211"/>
            <a:ext cx="120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RENAULT</a:t>
            </a:r>
            <a:endParaRPr lang="cs-CZ" dirty="0"/>
          </a:p>
        </p:txBody>
      </p:sp>
      <p:pic>
        <p:nvPicPr>
          <p:cNvPr id="5" name="Obrázek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298" y="54320"/>
            <a:ext cx="4471752" cy="319587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ovéPole 5"/>
          <p:cNvSpPr txBox="1"/>
          <p:nvPr/>
        </p:nvSpPr>
        <p:spPr>
          <a:xfrm>
            <a:off x="4841143" y="1729211"/>
            <a:ext cx="120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BMW</a:t>
            </a:r>
            <a:endParaRPr lang="cs-CZ" dirty="0"/>
          </a:p>
        </p:txBody>
      </p:sp>
      <p:pic>
        <p:nvPicPr>
          <p:cNvPr id="7" name="Obrázek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883937"/>
            <a:ext cx="4107812" cy="297406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ovéPole 7"/>
          <p:cNvSpPr txBox="1"/>
          <p:nvPr/>
        </p:nvSpPr>
        <p:spPr>
          <a:xfrm>
            <a:off x="1482307" y="5195355"/>
            <a:ext cx="120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FORD</a:t>
            </a:r>
            <a:endParaRPr lang="cs-CZ" dirty="0"/>
          </a:p>
        </p:txBody>
      </p:sp>
      <p:pic>
        <p:nvPicPr>
          <p:cNvPr id="9" name="Obrázek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812" y="3945047"/>
            <a:ext cx="4107812" cy="285184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ovéPole 9"/>
          <p:cNvSpPr txBox="1"/>
          <p:nvPr/>
        </p:nvSpPr>
        <p:spPr>
          <a:xfrm>
            <a:off x="5842782" y="5195355"/>
            <a:ext cx="12041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WV</a:t>
            </a:r>
            <a:endParaRPr lang="cs-CZ" dirty="0"/>
          </a:p>
        </p:txBody>
      </p:sp>
      <p:pic>
        <p:nvPicPr>
          <p:cNvPr id="11" name="Obrázek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0851" y="3438455"/>
            <a:ext cx="4141149" cy="294287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Nadpis 2"/>
          <p:cNvSpPr txBox="1">
            <a:spLocks/>
          </p:cNvSpPr>
          <p:nvPr/>
        </p:nvSpPr>
        <p:spPr>
          <a:xfrm>
            <a:off x="306045" y="1734459"/>
            <a:ext cx="4329329" cy="2364496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Technika-Bold" panose="00000600000000000000" pitchFamily="50" charset="-18"/>
                <a:ea typeface="+mj-ea"/>
                <a:cs typeface="+mj-cs"/>
              </a:defRPr>
            </a:lvl1pPr>
          </a:lstStyle>
          <a:p>
            <a:r>
              <a:rPr lang="cs-CZ" dirty="0" smtClean="0"/>
              <a:t>6 typů ojnic</a:t>
            </a:r>
          </a:p>
          <a:p>
            <a:endParaRPr lang="cs-CZ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3600" b="1" dirty="0" smtClean="0"/>
              <a:t>BMW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3600" b="1" dirty="0" smtClean="0"/>
              <a:t>RENAULT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3600" b="1" dirty="0" smtClean="0"/>
              <a:t>FORD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3600" b="1" dirty="0" smtClean="0"/>
              <a:t>WV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3600" b="1" dirty="0" smtClean="0"/>
              <a:t>Šikmo dělené ojnice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cs-CZ" sz="3600" b="1" dirty="0" smtClean="0"/>
              <a:t>Ojnice z  Al  slitiny</a:t>
            </a:r>
            <a:endParaRPr lang="cs-CZ" sz="3600" b="1" dirty="0"/>
          </a:p>
        </p:txBody>
      </p:sp>
    </p:spTree>
    <p:extLst>
      <p:ext uri="{BB962C8B-B14F-4D97-AF65-F5344CB8AC3E}">
        <p14:creationId xmlns:p14="http://schemas.microsoft.com/office/powerpoint/2010/main" val="1133672841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chnika">
      <a:majorFont>
        <a:latin typeface="Technika-Bold"/>
        <a:ea typeface=""/>
        <a:cs typeface=""/>
      </a:majorFont>
      <a:minorFont>
        <a:latin typeface="Technika"/>
        <a:ea typeface=""/>
        <a:cs typeface="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_EN.potx" id="{00C02A77-7598-47DC-96EA-E644E5BE1CEF}" vid="{AD0E2217-7E94-41F9-BA85-252133A64301}"/>
    </a:ext>
  </a:extLst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RESERŠE DISERTAČNÍ PRÁCE</Template>
  <TotalTime>520</TotalTime>
  <Words>519</Words>
  <Application>Microsoft Office PowerPoint</Application>
  <PresentationFormat>Širokoúhlá obrazovka</PresentationFormat>
  <Paragraphs>356</Paragraphs>
  <Slides>15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21" baseType="lpstr">
      <vt:lpstr>Technika</vt:lpstr>
      <vt:lpstr>Calibri</vt:lpstr>
      <vt:lpstr>Times New Roman</vt:lpstr>
      <vt:lpstr>Technika-Bold</vt:lpstr>
      <vt:lpstr>Arial</vt:lpstr>
      <vt:lpstr>Motiv Office</vt:lpstr>
      <vt:lpstr>Rešerše  disertační práce</vt:lpstr>
      <vt:lpstr>obsah</vt:lpstr>
      <vt:lpstr>Využití energie  paliva</vt:lpstr>
      <vt:lpstr>Rešerše  </vt:lpstr>
      <vt:lpstr>Parametrické modely</vt:lpstr>
      <vt:lpstr>Prezentace aplikace PowerPoint</vt:lpstr>
      <vt:lpstr>Parametrický model 2 válec - plochý motor - řadový motor - V motor –  2 verze </vt:lpstr>
      <vt:lpstr>Zatížení 2 válce</vt:lpstr>
      <vt:lpstr>Prezentace aplikace PowerPoint</vt:lpstr>
      <vt:lpstr>Srovnání různých provedení ojnic</vt:lpstr>
      <vt:lpstr>Parametrizace byla využita pro minimalizaci rozměrů a hmotnosti klikového mechanismu podrobnosti viz zprávy na sdíleném serveru</vt:lpstr>
      <vt:lpstr>Zatížení 6 válce</vt:lpstr>
      <vt:lpstr>Blok motoru</vt:lpstr>
      <vt:lpstr>Hlava válce</vt:lpstr>
      <vt:lpstr>Budoucí práce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Rešerše  disertační práce</dc:title>
  <dc:creator>Horenin</dc:creator>
  <cp:lastModifiedBy>Horenin</cp:lastModifiedBy>
  <cp:revision>37</cp:revision>
  <dcterms:created xsi:type="dcterms:W3CDTF">2018-02-22T07:14:34Z</dcterms:created>
  <dcterms:modified xsi:type="dcterms:W3CDTF">2018-02-23T06:52:43Z</dcterms:modified>
</cp:coreProperties>
</file>